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5" r:id="rId3"/>
    <p:sldId id="258" r:id="rId4"/>
    <p:sldId id="259" r:id="rId5"/>
    <p:sldId id="262" r:id="rId6"/>
    <p:sldId id="294" r:id="rId7"/>
    <p:sldId id="295" r:id="rId8"/>
    <p:sldId id="288" r:id="rId9"/>
    <p:sldId id="290" r:id="rId10"/>
    <p:sldId id="291" r:id="rId11"/>
    <p:sldId id="289" r:id="rId12"/>
    <p:sldId id="292" r:id="rId13"/>
    <p:sldId id="284" r:id="rId14"/>
    <p:sldId id="285" r:id="rId15"/>
    <p:sldId id="300" r:id="rId16"/>
    <p:sldId id="286" r:id="rId17"/>
    <p:sldId id="287" r:id="rId18"/>
    <p:sldId id="301" r:id="rId19"/>
    <p:sldId id="303" r:id="rId20"/>
    <p:sldId id="304" r:id="rId21"/>
    <p:sldId id="305" r:id="rId22"/>
    <p:sldId id="306" r:id="rId23"/>
    <p:sldId id="308" r:id="rId24"/>
    <p:sldId id="309" r:id="rId25"/>
    <p:sldId id="310" r:id="rId26"/>
    <p:sldId id="311" r:id="rId27"/>
    <p:sldId id="312" r:id="rId28"/>
    <p:sldId id="314" r:id="rId29"/>
    <p:sldId id="315" r:id="rId30"/>
    <p:sldId id="316" r:id="rId31"/>
    <p:sldId id="317" r:id="rId32"/>
    <p:sldId id="302" r:id="rId33"/>
    <p:sldId id="318" r:id="rId34"/>
    <p:sldId id="323" r:id="rId35"/>
    <p:sldId id="324" r:id="rId36"/>
    <p:sldId id="320" r:id="rId37"/>
    <p:sldId id="321" r:id="rId38"/>
    <p:sldId id="307" r:id="rId39"/>
    <p:sldId id="322" r:id="rId40"/>
    <p:sldId id="32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D52"/>
    <a:srgbClr val="011893"/>
    <a:srgbClr val="EDDCAC"/>
    <a:srgbClr val="9437FF"/>
    <a:srgbClr val="EBEDEE"/>
    <a:srgbClr val="E9E9E9"/>
    <a:srgbClr val="E4E3E1"/>
    <a:srgbClr val="E6E4E5"/>
    <a:srgbClr val="D1D1CF"/>
    <a:srgbClr val="DEDEE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876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168" y="2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E054B-5218-934F-8021-D7C020B02B08}" type="datetimeFigureOut">
              <a:rPr kumimoji="1" lang="ko-Kore-KR" altLang="en-US" smtClean="0"/>
              <a:t>12/4/22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1F622-2C80-CE4D-9966-171E4572F0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370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261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084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288232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2004976" y="1819420"/>
            <a:ext cx="81820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+mj-lt"/>
              </a:rPr>
              <a:t>Final</a:t>
            </a:r>
          </a:p>
          <a:p>
            <a:pPr algn="ctr"/>
            <a:r>
              <a:rPr lang="en-US" altLang="ko-KR" sz="4400" dirty="0">
                <a:latin typeface="+mj-lt"/>
              </a:rPr>
              <a:t>(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prediction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of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university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)</a:t>
            </a:r>
            <a:endParaRPr lang="ko-KR" altLang="en-US" sz="4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5DB4D-FC0D-C77E-658F-6A763C91E525}"/>
              </a:ext>
            </a:extLst>
          </p:cNvPr>
          <p:cNvSpPr txBox="1"/>
          <p:nvPr/>
        </p:nvSpPr>
        <p:spPr>
          <a:xfrm>
            <a:off x="0" y="5473"/>
            <a:ext cx="276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Business</a:t>
            </a:r>
            <a:r>
              <a:rPr kumimoji="1" lang="ko-KR" altLang="en-US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Analytics</a:t>
            </a:r>
            <a:endParaRPr kumimoji="1" lang="ko-Kore-KR" altLang="en-US" dirty="0">
              <a:solidFill>
                <a:schemeClr val="accent3">
                  <a:lumMod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4FA73-4D6D-BFA1-EC91-5332CCD29D1B}"/>
              </a:ext>
            </a:extLst>
          </p:cNvPr>
          <p:cNvSpPr txBox="1"/>
          <p:nvPr/>
        </p:nvSpPr>
        <p:spPr>
          <a:xfrm>
            <a:off x="9243391" y="5934670"/>
            <a:ext cx="3081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17102044 </a:t>
            </a:r>
            <a:r>
              <a:rPr kumimoji="1" lang="en-US" altLang="ko-KR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jeewon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kim</a:t>
            </a:r>
            <a:endParaRPr kumimoji="1" lang="en-US" altLang="ko-KR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18102085 </a:t>
            </a:r>
            <a:r>
              <a:rPr kumimoji="1" lang="en-US" altLang="ko-KR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byungchan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lee</a:t>
            </a:r>
          </a:p>
          <a:p>
            <a:r>
              <a:rPr kumimoji="1" lang="en-US" altLang="ko-Kore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2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0102125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yujin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pi</a:t>
            </a:r>
            <a:endParaRPr kumimoji="1" lang="ko-Kore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140156" y="5844995"/>
            <a:ext cx="9911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With department awareness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data, set data 10 when the grade is 1 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BF63D7-F7F6-8480-E8A0-146D53C0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147" y="1099641"/>
            <a:ext cx="4115492" cy="4428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AE58E0-95B0-CEBC-3157-0AAEA442D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" y="1899944"/>
            <a:ext cx="7772400" cy="28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989474" y="5852143"/>
            <a:ext cx="10213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Only use intersection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data(2015-2021)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in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'</a:t>
            </a:r>
            <a:r>
              <a:rPr lang="en-US" altLang="en-US" sz="2800" dirty="0"/>
              <a:t> School &amp; Department</a:t>
            </a:r>
            <a:r>
              <a:rPr lang="en-US" altLang="ko-KR" sz="2800" spc="-300" dirty="0">
                <a:solidFill>
                  <a:schemeClr val="accent4"/>
                </a:solidFill>
              </a:rPr>
              <a:t> '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3D969C-501D-A024-31C2-354A1E1B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43" y="1328857"/>
            <a:ext cx="9053404" cy="4200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CCEFF-FB1A-1478-DF08-2873183F65F4}"/>
              </a:ext>
            </a:extLst>
          </p:cNvPr>
          <p:cNvSpPr txBox="1"/>
          <p:nvPr/>
        </p:nvSpPr>
        <p:spPr>
          <a:xfrm>
            <a:off x="9337120" y="2951946"/>
            <a:ext cx="28119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3717</a:t>
            </a:r>
            <a:r>
              <a:rPr lang="ko-KR" altLang="en-US" sz="2800" spc="-300" dirty="0">
                <a:solidFill>
                  <a:schemeClr val="accent4"/>
                </a:solidFill>
              </a:rPr>
              <a:t> * </a:t>
            </a:r>
            <a:r>
              <a:rPr lang="en-US" altLang="ko-KR" sz="2800" spc="-300" dirty="0">
                <a:solidFill>
                  <a:schemeClr val="accent4"/>
                </a:solidFill>
              </a:rPr>
              <a:t>7</a:t>
            </a:r>
          </a:p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=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26019</a:t>
            </a:r>
            <a:r>
              <a:rPr lang="en-GB" altLang="ko-KR" sz="2800" spc="-300" dirty="0">
                <a:solidFill>
                  <a:schemeClr val="accent4"/>
                </a:solidFill>
              </a:rPr>
              <a:t> Instances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860E7E-453E-D6BE-99DE-DBED50B4502D}"/>
              </a:ext>
            </a:extLst>
          </p:cNvPr>
          <p:cNvSpPr/>
          <p:nvPr/>
        </p:nvSpPr>
        <p:spPr>
          <a:xfrm>
            <a:off x="4138247" y="1328857"/>
            <a:ext cx="2555630" cy="42002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30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857230" y="5573693"/>
            <a:ext cx="10477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Use  intersection in 2015-2021 with '</a:t>
            </a:r>
            <a:r>
              <a:rPr lang="en-US" altLang="en-US" sz="2800" dirty="0"/>
              <a:t> School &amp; Department</a:t>
            </a:r>
            <a:r>
              <a:rPr lang="en-US" altLang="ko-KR" sz="2800" spc="-300" dirty="0">
                <a:solidFill>
                  <a:schemeClr val="accent4"/>
                </a:solidFill>
              </a:rPr>
              <a:t> ' name </a:t>
            </a:r>
          </a:p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&amp; Remove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duplicated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data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CAF391-B998-53D0-77F8-EB0C0987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0" y="1879494"/>
            <a:ext cx="5675136" cy="3050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6EDBA6-EFD2-B907-4B7A-8B55CFBA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739" y="1879494"/>
            <a:ext cx="6149121" cy="30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5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27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Future Features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2B16BA5-4F9E-EF7F-B913-9B039EA9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66" y="1254728"/>
            <a:ext cx="8116154" cy="51745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FE2484-F0D0-66F8-2DC3-021496BB01D8}"/>
              </a:ext>
            </a:extLst>
          </p:cNvPr>
          <p:cNvSpPr txBox="1"/>
          <p:nvPr/>
        </p:nvSpPr>
        <p:spPr>
          <a:xfrm>
            <a:off x="9158903" y="3676488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800" spc="-300" dirty="0">
                <a:solidFill>
                  <a:schemeClr val="accent4"/>
                </a:solidFill>
              </a:rPr>
              <a:t>18,586 Instances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8939292" y="2905780"/>
            <a:ext cx="300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2022-2026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features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27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Future Features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2EAC55-E611-8132-9A1C-F847B9C899FA}"/>
              </a:ext>
            </a:extLst>
          </p:cNvPr>
          <p:cNvSpPr txBox="1"/>
          <p:nvPr/>
        </p:nvSpPr>
        <p:spPr>
          <a:xfrm>
            <a:off x="1368251" y="3946112"/>
            <a:ext cx="916415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altLang="en-US" sz="1600" b="1" dirty="0"/>
              <a:t>The number to be admitted </a:t>
            </a:r>
            <a:r>
              <a:rPr lang="en-GB" altLang="en-US" sz="1600" dirty="0"/>
              <a:t>: </a:t>
            </a:r>
            <a:r>
              <a:rPr lang="en-US" altLang="ko-KR" sz="1600" dirty="0"/>
              <a:t>Information</a:t>
            </a:r>
            <a:r>
              <a:rPr lang="en-GB" altLang="ko-KR" sz="1600" dirty="0"/>
              <a:t> </a:t>
            </a:r>
            <a:r>
              <a:rPr lang="en-US" altLang="ko-KR" sz="1600" dirty="0"/>
              <a:t>on students admitted by departments</a:t>
            </a:r>
            <a:endParaRPr lang="en-US" altLang="ko-Kore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/>
              <a:t>Candidate</a:t>
            </a:r>
            <a:r>
              <a:rPr lang="en-US" altLang="ko-KR" sz="1600" dirty="0"/>
              <a:t> : The number of candidates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1600" b="1" dirty="0"/>
              <a:t>Government financial support </a:t>
            </a:r>
          </a:p>
          <a:p>
            <a:pPr lvl="1"/>
            <a:r>
              <a:rPr lang="en-US" altLang="en-US" sz="1600" b="1" dirty="0"/>
              <a:t>	- 1 : Existence of government financial support</a:t>
            </a:r>
          </a:p>
          <a:p>
            <a:r>
              <a:rPr lang="en-US" altLang="en-US" sz="1600" b="1" dirty="0"/>
              <a:t>	- 0 : No existence of government financial support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en-US" sz="1600" b="1" dirty="0"/>
              <a:t>Awareness : Information on awareness of departmental affiliations to students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altLang="en-US" sz="1600" dirty="0"/>
              <a:t>Total fertility rate : Information on fertility rate by each region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altLang="en-US" sz="1600" dirty="0"/>
              <a:t>Net mover : Information on net mover by each region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altLang="en-US" sz="1600" dirty="0"/>
              <a:t>Immigration : Information on the number of immigration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GB" altLang="en-US" sz="1600" dirty="0" err="1"/>
              <a:t>Schoolage</a:t>
            </a:r>
            <a:r>
              <a:rPr lang="en-GB" altLang="en-US" sz="1600" dirty="0"/>
              <a:t> : </a:t>
            </a:r>
            <a:r>
              <a:rPr lang="en-US" altLang="en-US" sz="1600" dirty="0"/>
              <a:t>Information on </a:t>
            </a:r>
            <a:r>
              <a:rPr lang="en-US" altLang="en-US" sz="1600" dirty="0" err="1"/>
              <a:t>schoolage</a:t>
            </a:r>
            <a:r>
              <a:rPr lang="en-US" altLang="en-US" sz="1600" dirty="0"/>
              <a:t> population by each year</a:t>
            </a:r>
          </a:p>
          <a:p>
            <a:pPr marL="457200" indent="-457200">
              <a:buAutoNum type="arabicPeriod" startAt="4"/>
            </a:pPr>
            <a:endParaRPr lang="en-US" altLang="ko-Kore-KR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E399F0-2A3A-5757-A6EB-F5F0E5125F03}"/>
              </a:ext>
            </a:extLst>
          </p:cNvPr>
          <p:cNvGrpSpPr/>
          <p:nvPr/>
        </p:nvGrpSpPr>
        <p:grpSpPr>
          <a:xfrm>
            <a:off x="2478014" y="1099641"/>
            <a:ext cx="6944626" cy="2651739"/>
            <a:chOff x="2064126" y="1099641"/>
            <a:chExt cx="7772400" cy="32966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2B16BA5-4F9E-EF7F-B913-9B039EA9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4126" y="1099641"/>
              <a:ext cx="7772400" cy="329667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8BA57D-ABE3-3539-2845-F7B4468D8B64}"/>
                </a:ext>
              </a:extLst>
            </p:cNvPr>
            <p:cNvSpPr/>
            <p:nvPr/>
          </p:nvSpPr>
          <p:spPr>
            <a:xfrm>
              <a:off x="3899624" y="1101631"/>
              <a:ext cx="515621" cy="329468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E3CDAB-D1D8-FB24-DA50-32A06193575E}"/>
                </a:ext>
              </a:extLst>
            </p:cNvPr>
            <p:cNvSpPr txBox="1"/>
            <p:nvPr/>
          </p:nvSpPr>
          <p:spPr>
            <a:xfrm>
              <a:off x="3836809" y="1617761"/>
              <a:ext cx="22200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dirty="0">
                  <a:solidFill>
                    <a:srgbClr val="0070C0"/>
                  </a:solidFill>
                </a:rPr>
                <a:t>Target variable</a:t>
              </a:r>
              <a:endParaRPr kumimoji="1" lang="ko-Kore-KR" altLang="en-US" sz="11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24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27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Future Features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Part 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2EAC55-E611-8132-9A1C-F847B9C899FA}"/>
              </a:ext>
            </a:extLst>
          </p:cNvPr>
          <p:cNvSpPr txBox="1"/>
          <p:nvPr/>
        </p:nvSpPr>
        <p:spPr>
          <a:xfrm>
            <a:off x="1121106" y="5170282"/>
            <a:ext cx="99497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Schoolage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 :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ore-KR" sz="20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2000" dirty="0">
                <a:solidFill>
                  <a:srgbClr val="3A3838"/>
                </a:solidFill>
                <a:latin typeface="Montserrat SemiBold"/>
              </a:rPr>
              <a:t>Use dataset in</a:t>
            </a:r>
            <a:r>
              <a:rPr lang="ko-KR" altLang="en-US" sz="2000" dirty="0">
                <a:solidFill>
                  <a:srgbClr val="3A3838"/>
                </a:solidFill>
                <a:latin typeface="Montserrat SemiBold"/>
              </a:rPr>
              <a:t> </a:t>
            </a:r>
            <a:r>
              <a:rPr lang="en-US" altLang="en-US" sz="2000" dirty="0"/>
              <a:t>STATISTICS KOREA</a:t>
            </a:r>
            <a:r>
              <a:rPr lang="ko-KR" altLang="en-US" sz="2000" dirty="0">
                <a:solidFill>
                  <a:srgbClr val="3A3838"/>
                </a:solidFill>
                <a:latin typeface="Montserrat SemiBold"/>
              </a:rPr>
              <a:t> </a:t>
            </a:r>
            <a:r>
              <a:rPr lang="en-US" altLang="ko-Kore-KR" sz="2000" dirty="0">
                <a:solidFill>
                  <a:srgbClr val="3A3838"/>
                </a:solidFill>
                <a:latin typeface="Montserrat SemiBold"/>
              </a:rPr>
              <a:t> </a:t>
            </a:r>
            <a:endParaRPr kumimoji="0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B16BA5-4F9E-EF7F-B913-9B039EA9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26" y="1099641"/>
            <a:ext cx="7783080" cy="3301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8BA57D-ABE3-3539-2845-F7B4468D8B64}"/>
              </a:ext>
            </a:extLst>
          </p:cNvPr>
          <p:cNvSpPr/>
          <p:nvPr/>
        </p:nvSpPr>
        <p:spPr>
          <a:xfrm>
            <a:off x="3899624" y="1101631"/>
            <a:ext cx="515621" cy="3294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EBC37A-73CD-6919-2564-6ABA290F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06" y="4523120"/>
            <a:ext cx="7772400" cy="163943"/>
          </a:xfrm>
          <a:prstGeom prst="rect">
            <a:avLst/>
          </a:prstGeom>
        </p:spPr>
      </p:pic>
      <p:pic>
        <p:nvPicPr>
          <p:cNvPr id="1026" name="Picture 2" descr="통계청로고 – DeepSearch">
            <a:extLst>
              <a:ext uri="{FF2B5EF4-FFF2-40B4-BE49-F238E27FC236}">
                <a16:creationId xmlns:a16="http://schemas.microsoft.com/office/drawing/2014/main" id="{165A8C82-95C8-0831-7DE5-ED1BEB81C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46" y="5782755"/>
            <a:ext cx="2326952" cy="9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8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2DF1D0B-D465-93D2-82A6-755B37FD613F}"/>
              </a:ext>
            </a:extLst>
          </p:cNvPr>
          <p:cNvSpPr/>
          <p:nvPr/>
        </p:nvSpPr>
        <p:spPr>
          <a:xfrm>
            <a:off x="444137" y="6143080"/>
            <a:ext cx="11390811" cy="479789"/>
          </a:xfrm>
          <a:prstGeom prst="roundRect">
            <a:avLst/>
          </a:prstGeom>
          <a:noFill/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27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Future Features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2EAC55-E611-8132-9A1C-F847B9C899FA}"/>
              </a:ext>
            </a:extLst>
          </p:cNvPr>
          <p:cNvSpPr txBox="1"/>
          <p:nvPr/>
        </p:nvSpPr>
        <p:spPr>
          <a:xfrm>
            <a:off x="1164648" y="4797619"/>
            <a:ext cx="99497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2000" b="1" dirty="0"/>
              <a:t>The number to be admitted / </a:t>
            </a:r>
            <a:r>
              <a:rPr lang="en-US" altLang="en-US" sz="2000" b="1" dirty="0"/>
              <a:t>Government financial support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awareness</a:t>
            </a:r>
            <a:r>
              <a:rPr lang="en-US" altLang="en-US" sz="2000" b="1" dirty="0"/>
              <a:t> : </a:t>
            </a:r>
          </a:p>
          <a:p>
            <a:pPr algn="ctr"/>
            <a:endParaRPr lang="en-US" altLang="ko-Kore-KR" sz="2000" b="1" dirty="0"/>
          </a:p>
          <a:p>
            <a:pPr algn="ctr"/>
            <a:r>
              <a:rPr lang="en-US" altLang="ko-Kore-KR" sz="2000" dirty="0"/>
              <a:t>Maintain the last data(2021)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B16BA5-4F9E-EF7F-B913-9B039EA9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26" y="1099641"/>
            <a:ext cx="7783080" cy="3301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8BA57D-ABE3-3539-2845-F7B4468D8B64}"/>
              </a:ext>
            </a:extLst>
          </p:cNvPr>
          <p:cNvSpPr/>
          <p:nvPr/>
        </p:nvSpPr>
        <p:spPr>
          <a:xfrm>
            <a:off x="3899624" y="1101631"/>
            <a:ext cx="515621" cy="3294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B3667-F9A2-B34D-F38E-B9365863DAF4}"/>
              </a:ext>
            </a:extLst>
          </p:cNvPr>
          <p:cNvSpPr txBox="1"/>
          <p:nvPr/>
        </p:nvSpPr>
        <p:spPr>
          <a:xfrm>
            <a:off x="675698" y="6195332"/>
            <a:ext cx="200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Why?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AE44-4158-2CD4-CBEC-FDF0315D9BE0}"/>
              </a:ext>
            </a:extLst>
          </p:cNvPr>
          <p:cNvSpPr txBox="1"/>
          <p:nvPr/>
        </p:nvSpPr>
        <p:spPr>
          <a:xfrm>
            <a:off x="2683510" y="6195332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To find the change of competition rate in same condition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7189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27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Future Features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2EAC55-E611-8132-9A1C-F847B9C899FA}"/>
              </a:ext>
            </a:extLst>
          </p:cNvPr>
          <p:cNvSpPr txBox="1"/>
          <p:nvPr/>
        </p:nvSpPr>
        <p:spPr>
          <a:xfrm>
            <a:off x="1982385" y="4489243"/>
            <a:ext cx="79358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1600" dirty="0"/>
              <a:t>Total fertility rate / Net mover / Immigration :</a:t>
            </a:r>
          </a:p>
          <a:p>
            <a:pPr algn="ctr"/>
            <a:endParaRPr lang="en-US" altLang="ko-Kore-KR" sz="1600" dirty="0"/>
          </a:p>
          <a:p>
            <a:pPr algn="ctr"/>
            <a:r>
              <a:rPr lang="en-US" altLang="ko-Kore-KR" sz="1600" dirty="0"/>
              <a:t>Calculate average of difference between 2 years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r>
              <a:rPr lang="en-US" altLang="ko-KR" sz="1600" b="1" dirty="0"/>
              <a:t>{((2019-2020)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(2020-2021))/2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}</a:t>
            </a:r>
            <a:endParaRPr lang="en-US" altLang="ko-Kore-KR" sz="16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B16BA5-4F9E-EF7F-B913-9B039EA9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26" y="1099641"/>
            <a:ext cx="7772400" cy="32966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8BA57D-ABE3-3539-2845-F7B4468D8B64}"/>
              </a:ext>
            </a:extLst>
          </p:cNvPr>
          <p:cNvSpPr/>
          <p:nvPr/>
        </p:nvSpPr>
        <p:spPr>
          <a:xfrm>
            <a:off x="3899624" y="1101631"/>
            <a:ext cx="515621" cy="3294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0EB4CB-B525-D21A-467A-01060BD28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"/>
          <a:stretch/>
        </p:blipFill>
        <p:spPr>
          <a:xfrm>
            <a:off x="-13063" y="5659393"/>
            <a:ext cx="12232496" cy="3518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103590-293E-D8E5-5EEA-5A3B047FD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781" y="6084959"/>
            <a:ext cx="12232496" cy="3252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174D8E-B3A8-0F29-8BD0-4A006C918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782" y="6483945"/>
            <a:ext cx="12246215" cy="2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0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29594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Data Distribution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4EBDA-4063-F553-7535-437D3219EB43}"/>
              </a:ext>
            </a:extLst>
          </p:cNvPr>
          <p:cNvSpPr txBox="1"/>
          <p:nvPr/>
        </p:nvSpPr>
        <p:spPr>
          <a:xfrm>
            <a:off x="1807646" y="2300821"/>
            <a:ext cx="8510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 err="1">
                <a:solidFill>
                  <a:schemeClr val="accent4"/>
                </a:solidFill>
              </a:rPr>
              <a:t>X_trainval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X_test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y_trainval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y_test</a:t>
            </a:r>
            <a:r>
              <a:rPr lang="en-US" altLang="ko-KR" sz="3000" spc="-300" dirty="0">
                <a:solidFill>
                  <a:schemeClr val="accent4"/>
                </a:solidFill>
              </a:rPr>
              <a:t> for </a:t>
            </a:r>
            <a:r>
              <a:rPr lang="en-US" altLang="ko-KR" sz="3000" u="sng" spc="-300" dirty="0">
                <a:solidFill>
                  <a:schemeClr val="accent4"/>
                </a:solidFill>
              </a:rPr>
              <a:t>model training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299C02-1281-34BD-88F5-C57E905172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074" y="5502013"/>
            <a:ext cx="7772400" cy="5239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CAD2AB-0C81-20F0-7402-8614C531ADAD}"/>
              </a:ext>
            </a:extLst>
          </p:cNvPr>
          <p:cNvSpPr txBox="1"/>
          <p:nvPr/>
        </p:nvSpPr>
        <p:spPr>
          <a:xfrm>
            <a:off x="1807646" y="3713503"/>
            <a:ext cx="8587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 err="1">
                <a:solidFill>
                  <a:schemeClr val="accent4"/>
                </a:solidFill>
              </a:rPr>
              <a:t>X_train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X_valid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y_train</a:t>
            </a:r>
            <a:r>
              <a:rPr lang="en-US" altLang="ko-KR" sz="3000" spc="-300" dirty="0">
                <a:solidFill>
                  <a:schemeClr val="accent4"/>
                </a:solidFill>
              </a:rPr>
              <a:t>,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y_valid</a:t>
            </a:r>
            <a:r>
              <a:rPr lang="en-US" altLang="ko-KR" sz="3000" spc="-300" dirty="0">
                <a:solidFill>
                  <a:schemeClr val="accent4"/>
                </a:solidFill>
              </a:rPr>
              <a:t> for deriving </a:t>
            </a:r>
            <a:r>
              <a:rPr lang="en-US" altLang="ko-KR" sz="3000" u="sng" spc="-300" dirty="0">
                <a:solidFill>
                  <a:schemeClr val="accent4"/>
                </a:solidFill>
              </a:rPr>
              <a:t>final result</a:t>
            </a:r>
          </a:p>
          <a:p>
            <a:r>
              <a:rPr lang="en-US" altLang="ko-KR" sz="3000" u="sng" spc="-300" dirty="0">
                <a:solidFill>
                  <a:schemeClr val="accent4"/>
                </a:solidFill>
              </a:rPr>
              <a:t>from model training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B21A00-B6D0-0CD3-4C4E-E04DCC02623C}"/>
              </a:ext>
            </a:extLst>
          </p:cNvPr>
          <p:cNvCxnSpPr>
            <a:cxnSpLocks/>
          </p:cNvCxnSpPr>
          <p:nvPr/>
        </p:nvCxnSpPr>
        <p:spPr>
          <a:xfrm>
            <a:off x="1911537" y="2854819"/>
            <a:ext cx="1590455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A0998E-7AFF-0D23-B17B-8B9848A48947}"/>
              </a:ext>
            </a:extLst>
          </p:cNvPr>
          <p:cNvCxnSpPr>
            <a:cxnSpLocks/>
          </p:cNvCxnSpPr>
          <p:nvPr/>
        </p:nvCxnSpPr>
        <p:spPr>
          <a:xfrm>
            <a:off x="4622819" y="2854819"/>
            <a:ext cx="1590455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Down Arrow 23">
            <a:extLst>
              <a:ext uri="{FF2B5EF4-FFF2-40B4-BE49-F238E27FC236}">
                <a16:creationId xmlns:a16="http://schemas.microsoft.com/office/drawing/2014/main" id="{42397D4F-A008-EAB1-F76E-E209A9266901}"/>
              </a:ext>
            </a:extLst>
          </p:cNvPr>
          <p:cNvSpPr/>
          <p:nvPr/>
        </p:nvSpPr>
        <p:spPr>
          <a:xfrm>
            <a:off x="2436304" y="2924155"/>
            <a:ext cx="434926" cy="51683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E37B8428-0FAA-DC9B-1EA6-9BA6B233296F}"/>
              </a:ext>
            </a:extLst>
          </p:cNvPr>
          <p:cNvSpPr/>
          <p:nvPr/>
        </p:nvSpPr>
        <p:spPr>
          <a:xfrm>
            <a:off x="5200583" y="2927832"/>
            <a:ext cx="434926" cy="51683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81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3926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>
                <a:solidFill>
                  <a:schemeClr val="accent4"/>
                </a:solidFill>
              </a:rPr>
              <a:t>Overall Pipeline Design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BC04E2-31DB-D3BC-9FB8-089768673CD4}"/>
              </a:ext>
            </a:extLst>
          </p:cNvPr>
          <p:cNvSpPr/>
          <p:nvPr/>
        </p:nvSpPr>
        <p:spPr>
          <a:xfrm>
            <a:off x="1266859" y="2003136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Numerical Variables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0A834-C314-B21F-9E84-857AE95C418E}"/>
              </a:ext>
            </a:extLst>
          </p:cNvPr>
          <p:cNvSpPr/>
          <p:nvPr/>
        </p:nvSpPr>
        <p:spPr>
          <a:xfrm>
            <a:off x="4595192" y="2003136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Categorical Variables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750B31F-6862-7D7F-70C9-1C40E31ADAE6}"/>
              </a:ext>
            </a:extLst>
          </p:cNvPr>
          <p:cNvCxnSpPr>
            <a:stCxn id="2" idx="2"/>
            <a:endCxn id="8" idx="2"/>
          </p:cNvCxnSpPr>
          <p:nvPr/>
        </p:nvCxnSpPr>
        <p:spPr>
          <a:xfrm rot="16200000" flipH="1">
            <a:off x="4431834" y="985013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5EE92-2638-271C-5F2D-562489EAD9D6}"/>
              </a:ext>
            </a:extLst>
          </p:cNvPr>
          <p:cNvSpPr/>
          <p:nvPr/>
        </p:nvSpPr>
        <p:spPr>
          <a:xfrm>
            <a:off x="2937375" y="3295223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Preprocessor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D4E06D-4967-80F9-A2FD-E9978A9E6694}"/>
              </a:ext>
            </a:extLst>
          </p:cNvPr>
          <p:cNvCxnSpPr>
            <a:stCxn id="13" idx="0"/>
          </p:cNvCxnSpPr>
          <p:nvPr/>
        </p:nvCxnSpPr>
        <p:spPr>
          <a:xfrm flipV="1">
            <a:off x="4438184" y="3126258"/>
            <a:ext cx="0" cy="1689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3E6DC-C00B-11B4-733F-970B62296908}"/>
              </a:ext>
            </a:extLst>
          </p:cNvPr>
          <p:cNvSpPr/>
          <p:nvPr/>
        </p:nvSpPr>
        <p:spPr>
          <a:xfrm>
            <a:off x="6225416" y="3295223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Fit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04F6D0A-B150-D290-4508-1BDE9ADDD99E}"/>
              </a:ext>
            </a:extLst>
          </p:cNvPr>
          <p:cNvCxnSpPr/>
          <p:nvPr/>
        </p:nvCxnSpPr>
        <p:spPr>
          <a:xfrm rot="16200000" flipH="1">
            <a:off x="6096000" y="2270750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>
            <a:extLst>
              <a:ext uri="{FF2B5EF4-FFF2-40B4-BE49-F238E27FC236}">
                <a16:creationId xmlns:a16="http://schemas.microsoft.com/office/drawing/2014/main" id="{128F1A87-A27E-E222-2782-523CE976D015}"/>
              </a:ext>
            </a:extLst>
          </p:cNvPr>
          <p:cNvSpPr/>
          <p:nvPr/>
        </p:nvSpPr>
        <p:spPr>
          <a:xfrm>
            <a:off x="5771320" y="4587310"/>
            <a:ext cx="649357" cy="775252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4F3861-F3C1-2B9F-E084-290F2D6C5B1C}"/>
              </a:ext>
            </a:extLst>
          </p:cNvPr>
          <p:cNvSpPr txBox="1"/>
          <p:nvPr/>
        </p:nvSpPr>
        <p:spPr>
          <a:xfrm>
            <a:off x="5053024" y="5483253"/>
            <a:ext cx="20986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>
                <a:solidFill>
                  <a:schemeClr val="accent4"/>
                </a:solidFill>
              </a:rPr>
              <a:t>Best Model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6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60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contents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5054240" y="5400523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Future Features</a:t>
            </a:r>
            <a:endParaRPr lang="ko-KR" altLang="en-US" sz="2400" spc="-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1465308" y="5404295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Data sources</a:t>
            </a:r>
            <a:endParaRPr lang="ko-KR" altLang="en-US" sz="2400" spc="-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9000642" y="5400524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Visualization</a:t>
            </a:r>
            <a:endParaRPr lang="ko-KR" altLang="en-US" sz="2400" spc="-3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C4807B-4457-1C16-592E-57F4C9E6C41D}"/>
              </a:ext>
            </a:extLst>
          </p:cNvPr>
          <p:cNvGrpSpPr/>
          <p:nvPr/>
        </p:nvGrpSpPr>
        <p:grpSpPr>
          <a:xfrm>
            <a:off x="8272800" y="1930400"/>
            <a:ext cx="3162298" cy="3162298"/>
            <a:chOff x="781050" y="1930400"/>
            <a:chExt cx="3162298" cy="316229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C6E40B1-E3DC-44B4-A264-AFC6B2D74513}"/>
                </a:ext>
              </a:extLst>
            </p:cNvPr>
            <p:cNvSpPr/>
            <p:nvPr/>
          </p:nvSpPr>
          <p:spPr>
            <a:xfrm>
              <a:off x="781050" y="1930400"/>
              <a:ext cx="3162298" cy="31622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래픽 3" descr="휘갈겨 쓰다 단색으로 채워진">
              <a:extLst>
                <a:ext uri="{FF2B5EF4-FFF2-40B4-BE49-F238E27FC236}">
                  <a16:creationId xmlns:a16="http://schemas.microsoft.com/office/drawing/2014/main" id="{87D96005-A1BF-4617-8850-231169C3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6117" y="2643663"/>
              <a:ext cx="1918398" cy="191839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FD3A91-1E5D-F0B0-127E-588D1BF1BDA4}"/>
              </a:ext>
            </a:extLst>
          </p:cNvPr>
          <p:cNvGrpSpPr/>
          <p:nvPr/>
        </p:nvGrpSpPr>
        <p:grpSpPr>
          <a:xfrm>
            <a:off x="781200" y="1930400"/>
            <a:ext cx="3162298" cy="3162298"/>
            <a:chOff x="4527550" y="1930400"/>
            <a:chExt cx="3162298" cy="316229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5E440D8-5A59-4290-8071-FA26D45A9993}"/>
                </a:ext>
              </a:extLst>
            </p:cNvPr>
            <p:cNvSpPr/>
            <p:nvPr/>
          </p:nvSpPr>
          <p:spPr>
            <a:xfrm>
              <a:off x="4527550" y="1930400"/>
              <a:ext cx="3162298" cy="31622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EB6A72-AC56-7ED7-DA84-5A1D8FE67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246" y="2196095"/>
              <a:ext cx="2630906" cy="263090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6995EB-E3BE-A455-607A-30CE491AF033}"/>
              </a:ext>
            </a:extLst>
          </p:cNvPr>
          <p:cNvGrpSpPr/>
          <p:nvPr/>
        </p:nvGrpSpPr>
        <p:grpSpPr>
          <a:xfrm>
            <a:off x="4528800" y="1930399"/>
            <a:ext cx="3162298" cy="3162298"/>
            <a:chOff x="8274050" y="1930400"/>
            <a:chExt cx="3162298" cy="316229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8A5AA3C-7E1D-4850-A07F-C8883AF77CD6}"/>
                </a:ext>
              </a:extLst>
            </p:cNvPr>
            <p:cNvSpPr/>
            <p:nvPr/>
          </p:nvSpPr>
          <p:spPr>
            <a:xfrm>
              <a:off x="8274050" y="1930400"/>
              <a:ext cx="3162298" cy="31622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C5CF7E1-7C0A-4DD0-3AD5-E14433EB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5346" y="2279147"/>
              <a:ext cx="2299705" cy="2299705"/>
            </a:xfrm>
            <a:prstGeom prst="rect">
              <a:avLst/>
            </a:prstGeom>
          </p:spPr>
        </p:pic>
      </p:grpSp>
      <p:sp>
        <p:nvSpPr>
          <p:cNvPr id="17" name="object 15">
            <a:extLst>
              <a:ext uri="{FF2B5EF4-FFF2-40B4-BE49-F238E27FC236}">
                <a16:creationId xmlns:a16="http://schemas.microsoft.com/office/drawing/2014/main" id="{D52D2425-BE9F-DB43-ECFB-D1F7197D896B}"/>
              </a:ext>
            </a:extLst>
          </p:cNvPr>
          <p:cNvSpPr txBox="1"/>
          <p:nvPr/>
        </p:nvSpPr>
        <p:spPr>
          <a:xfrm>
            <a:off x="420225" y="1017523"/>
            <a:ext cx="263949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3A3838"/>
                </a:solidFill>
                <a:latin typeface="Calibri"/>
                <a:cs typeface="Calibri"/>
              </a:rPr>
              <a:t>+Pro</a:t>
            </a:r>
            <a:r>
              <a:rPr lang="en-US" sz="2400" b="1" spc="-10" dirty="0">
                <a:solidFill>
                  <a:srgbClr val="3A3838"/>
                </a:solidFill>
                <a:latin typeface="Calibri"/>
                <a:cs typeface="Calibri"/>
              </a:rPr>
              <a:t>blem Definition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BB84AE05-005A-4527-BB14-E5316FD44CDC}"/>
              </a:ext>
            </a:extLst>
          </p:cNvPr>
          <p:cNvSpPr txBox="1"/>
          <p:nvPr/>
        </p:nvSpPr>
        <p:spPr>
          <a:xfrm>
            <a:off x="420225" y="1399679"/>
            <a:ext cx="263949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3A3838"/>
                </a:solidFill>
                <a:latin typeface="Calibri"/>
                <a:cs typeface="Calibri"/>
              </a:rPr>
              <a:t>+P</a:t>
            </a:r>
            <a:r>
              <a:rPr lang="en-US" sz="2400" b="1" spc="-10" dirty="0">
                <a:solidFill>
                  <a:srgbClr val="3A3838"/>
                </a:solidFill>
                <a:latin typeface="Calibri"/>
                <a:cs typeface="Calibri"/>
              </a:rPr>
              <a:t>urpose of analysis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34499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>
                <a:solidFill>
                  <a:schemeClr val="accent4"/>
                </a:solidFill>
              </a:rPr>
              <a:t>Numerical Variables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7957A-AB9E-839A-6CCA-91797A073FA6}"/>
              </a:ext>
            </a:extLst>
          </p:cNvPr>
          <p:cNvSpPr txBox="1"/>
          <p:nvPr/>
        </p:nvSpPr>
        <p:spPr>
          <a:xfrm>
            <a:off x="966057" y="2032871"/>
            <a:ext cx="10259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Columns</a:t>
            </a:r>
          </a:p>
          <a:p>
            <a:endParaRPr lang="en-US" altLang="ko-KR" sz="2400" dirty="0">
              <a:effectLst/>
            </a:endParaRPr>
          </a:p>
          <a:p>
            <a:r>
              <a:rPr lang="en-US" altLang="ko-KR" sz="2000" dirty="0">
                <a:effectLst/>
              </a:rPr>
              <a:t>'</a:t>
            </a:r>
            <a:r>
              <a:rPr lang="ko-KR" altLang="en-US" sz="2000" dirty="0">
                <a:effectLst/>
              </a:rPr>
              <a:t>모집인원</a:t>
            </a:r>
            <a:r>
              <a:rPr lang="en-US" altLang="ko-KR" sz="2000" dirty="0">
                <a:effectLst/>
              </a:rPr>
              <a:t>_</a:t>
            </a:r>
            <a:r>
              <a:rPr lang="ko-KR" altLang="en-US" sz="2000" dirty="0">
                <a:effectLst/>
              </a:rPr>
              <a:t>학부</a:t>
            </a:r>
            <a:r>
              <a:rPr lang="en-US" altLang="ko-KR" sz="2000" dirty="0">
                <a:effectLst/>
              </a:rPr>
              <a:t>_</a:t>
            </a:r>
            <a:r>
              <a:rPr lang="ko-KR" altLang="en-US" sz="2000" dirty="0">
                <a:effectLst/>
              </a:rPr>
              <a:t>계</a:t>
            </a:r>
            <a:r>
              <a:rPr lang="en-US" altLang="ko-KR" sz="2000" dirty="0">
                <a:effectLst/>
              </a:rPr>
              <a:t>','</a:t>
            </a:r>
            <a:r>
              <a:rPr lang="en-GB" sz="2000" dirty="0">
                <a:effectLst/>
              </a:rPr>
              <a:t>Total_fertility_rate','Net_Mover','immigration','</a:t>
            </a:r>
            <a:r>
              <a:rPr lang="en-GB" sz="2000" dirty="0" err="1">
                <a:effectLst/>
              </a:rPr>
              <a:t>schoolage</a:t>
            </a:r>
            <a:r>
              <a:rPr lang="en-GB" sz="2000" dirty="0">
                <a:effectLst/>
              </a:rPr>
              <a:t>'</a:t>
            </a:r>
            <a:endParaRPr lang="en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52FEB-C30B-8240-C357-627B6A6BE080}"/>
              </a:ext>
            </a:extLst>
          </p:cNvPr>
          <p:cNvSpPr txBox="1"/>
          <p:nvPr/>
        </p:nvSpPr>
        <p:spPr>
          <a:xfrm>
            <a:off x="869950" y="3846047"/>
            <a:ext cx="42961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u="sng" dirty="0" err="1">
                <a:effectLst/>
              </a:rPr>
              <a:t>PolynomialFeatures</a:t>
            </a:r>
            <a:r>
              <a:rPr lang="en-GB" altLang="ko-KR" dirty="0">
                <a:effectLst/>
              </a:rPr>
              <a:t> with degree 2</a:t>
            </a:r>
          </a:p>
          <a:p>
            <a:pPr algn="ctr"/>
            <a:r>
              <a:rPr lang="en-GB" dirty="0"/>
              <a:t>+</a:t>
            </a:r>
          </a:p>
          <a:p>
            <a:pPr algn="ctr"/>
            <a:r>
              <a:rPr lang="en-GB" u="sng" dirty="0" err="1"/>
              <a:t>StandardScaler</a:t>
            </a:r>
            <a:endParaRPr lang="en-KR" u="sng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4619228-5BB3-3DD0-2A69-EF7E799C41AC}"/>
              </a:ext>
            </a:extLst>
          </p:cNvPr>
          <p:cNvSpPr/>
          <p:nvPr/>
        </p:nvSpPr>
        <p:spPr>
          <a:xfrm>
            <a:off x="5408512" y="3980423"/>
            <a:ext cx="1182757" cy="65457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B4DAC-AD52-44FE-70DA-D9DE74CBFE79}"/>
              </a:ext>
            </a:extLst>
          </p:cNvPr>
          <p:cNvSpPr txBox="1"/>
          <p:nvPr/>
        </p:nvSpPr>
        <p:spPr>
          <a:xfrm>
            <a:off x="6946071" y="4107656"/>
            <a:ext cx="4296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2000" dirty="0">
                <a:effectLst/>
              </a:rPr>
              <a:t>Pipeline(</a:t>
            </a:r>
            <a:r>
              <a:rPr lang="en-GB" altLang="ko-KR" sz="2000" dirty="0" err="1">
                <a:effectLst/>
              </a:rPr>
              <a:t>num_transformer</a:t>
            </a:r>
            <a:r>
              <a:rPr lang="en-GB" altLang="ko-KR" sz="2000" dirty="0">
                <a:effectLst/>
              </a:rPr>
              <a:t>)</a:t>
            </a:r>
            <a:endParaRPr lang="en-KR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D78E1E-6EC9-37A0-7644-70BACE1A0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620042"/>
            <a:ext cx="7772400" cy="4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3659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>
                <a:solidFill>
                  <a:schemeClr val="accent4"/>
                </a:solidFill>
              </a:rPr>
              <a:t>Categorical Variables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7957A-AB9E-839A-6CCA-91797A073FA6}"/>
              </a:ext>
            </a:extLst>
          </p:cNvPr>
          <p:cNvSpPr txBox="1"/>
          <p:nvPr/>
        </p:nvSpPr>
        <p:spPr>
          <a:xfrm>
            <a:off x="966057" y="2032871"/>
            <a:ext cx="10259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Columns</a:t>
            </a:r>
          </a:p>
          <a:p>
            <a:endParaRPr lang="en-US" altLang="ko-KR" sz="2400" dirty="0">
              <a:effectLst/>
            </a:endParaRPr>
          </a:p>
          <a:p>
            <a:r>
              <a:rPr lang="en-US" altLang="ko-KR" sz="2000" dirty="0">
                <a:effectLst/>
              </a:rPr>
              <a:t>'</a:t>
            </a:r>
            <a:r>
              <a:rPr lang="ko-KR" altLang="en-US" sz="2000" dirty="0">
                <a:effectLst/>
              </a:rPr>
              <a:t>연도</a:t>
            </a:r>
            <a:r>
              <a:rPr lang="en-US" altLang="ko-KR" sz="2000" dirty="0">
                <a:effectLst/>
              </a:rPr>
              <a:t>','</a:t>
            </a:r>
            <a:r>
              <a:rPr lang="ko-KR" altLang="en-US" sz="2000" dirty="0">
                <a:effectLst/>
              </a:rPr>
              <a:t>시도</a:t>
            </a:r>
            <a:r>
              <a:rPr lang="en-US" altLang="ko-KR" sz="2000" dirty="0">
                <a:effectLst/>
              </a:rPr>
              <a:t>','</a:t>
            </a:r>
            <a:r>
              <a:rPr lang="ko-KR" altLang="en-US" sz="2000" dirty="0" err="1">
                <a:effectLst/>
              </a:rPr>
              <a:t>대계열</a:t>
            </a:r>
            <a:r>
              <a:rPr lang="en-US" altLang="ko-KR" sz="2000" dirty="0">
                <a:effectLst/>
              </a:rPr>
              <a:t>','</a:t>
            </a:r>
            <a:r>
              <a:rPr lang="ko-KR" altLang="en-US" sz="2000" dirty="0" err="1">
                <a:effectLst/>
              </a:rPr>
              <a:t>중계열</a:t>
            </a:r>
            <a:r>
              <a:rPr lang="en-US" altLang="ko-KR" sz="2000" dirty="0">
                <a:effectLst/>
              </a:rPr>
              <a:t>','</a:t>
            </a:r>
            <a:r>
              <a:rPr lang="en-GB" sz="2000" dirty="0">
                <a:effectLst/>
              </a:rPr>
              <a:t>Gov_</a:t>
            </a:r>
            <a:r>
              <a:rPr lang="en-GB" sz="2000" dirty="0" err="1">
                <a:effectLst/>
              </a:rPr>
              <a:t>Spnsorship</a:t>
            </a:r>
            <a:r>
              <a:rPr lang="en-GB" sz="2000" dirty="0">
                <a:effectLst/>
              </a:rPr>
              <a:t>','awareness'</a:t>
            </a:r>
            <a:endParaRPr lang="en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52FEB-C30B-8240-C357-627B6A6BE080}"/>
              </a:ext>
            </a:extLst>
          </p:cNvPr>
          <p:cNvSpPr txBox="1"/>
          <p:nvPr/>
        </p:nvSpPr>
        <p:spPr>
          <a:xfrm>
            <a:off x="869950" y="4123045"/>
            <a:ext cx="4296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u="sng" dirty="0" err="1">
                <a:effectLst/>
              </a:rPr>
              <a:t>OneHoeEncoder</a:t>
            </a:r>
            <a:endParaRPr lang="en-KR" u="sng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4619228-5BB3-3DD0-2A69-EF7E799C41AC}"/>
              </a:ext>
            </a:extLst>
          </p:cNvPr>
          <p:cNvSpPr/>
          <p:nvPr/>
        </p:nvSpPr>
        <p:spPr>
          <a:xfrm>
            <a:off x="5408512" y="3980423"/>
            <a:ext cx="1182757" cy="65457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B4DAC-AD52-44FE-70DA-D9DE74CBFE79}"/>
              </a:ext>
            </a:extLst>
          </p:cNvPr>
          <p:cNvSpPr txBox="1"/>
          <p:nvPr/>
        </p:nvSpPr>
        <p:spPr>
          <a:xfrm>
            <a:off x="6946071" y="4107656"/>
            <a:ext cx="4296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ko-KR" sz="2000" dirty="0">
                <a:effectLst/>
              </a:rPr>
              <a:t>Pipeline(</a:t>
            </a:r>
            <a:r>
              <a:rPr lang="en-GB" altLang="ko-KR" sz="2000" dirty="0" err="1">
                <a:effectLst/>
              </a:rPr>
              <a:t>cat_transformer</a:t>
            </a:r>
            <a:r>
              <a:rPr lang="en-GB" altLang="ko-KR" sz="2000" dirty="0">
                <a:effectLst/>
              </a:rPr>
              <a:t>)</a:t>
            </a:r>
            <a:endParaRPr lang="en-KR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1FCC4-2DDE-9586-345C-FA3AB824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290" y="5397611"/>
            <a:ext cx="7315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36134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 err="1">
                <a:solidFill>
                  <a:schemeClr val="accent4"/>
                </a:solidFill>
              </a:rPr>
              <a:t>ColumnTransformer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7957A-AB9E-839A-6CCA-91797A073FA6}"/>
              </a:ext>
            </a:extLst>
          </p:cNvPr>
          <p:cNvSpPr txBox="1"/>
          <p:nvPr/>
        </p:nvSpPr>
        <p:spPr>
          <a:xfrm>
            <a:off x="966058" y="1647994"/>
            <a:ext cx="10259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2000" dirty="0"/>
              <a:t>Combining each categorical and numerical pipelines</a:t>
            </a:r>
            <a:endParaRPr lang="en-KR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564395-898C-7B7C-C8A1-D0B0036F1910}"/>
              </a:ext>
            </a:extLst>
          </p:cNvPr>
          <p:cNvSpPr/>
          <p:nvPr/>
        </p:nvSpPr>
        <p:spPr>
          <a:xfrm>
            <a:off x="1346372" y="2489872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Numerical Variables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CCACE7-21B0-AE6D-826D-45AB35343160}"/>
              </a:ext>
            </a:extLst>
          </p:cNvPr>
          <p:cNvSpPr/>
          <p:nvPr/>
        </p:nvSpPr>
        <p:spPr>
          <a:xfrm>
            <a:off x="4674705" y="2489872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Categorical Variables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8F17B9E-EA10-93A9-D0AE-3DC6FFDA012F}"/>
              </a:ext>
            </a:extLst>
          </p:cNvPr>
          <p:cNvCxnSpPr>
            <a:stCxn id="2" idx="2"/>
            <a:endCxn id="9" idx="2"/>
          </p:cNvCxnSpPr>
          <p:nvPr/>
        </p:nvCxnSpPr>
        <p:spPr>
          <a:xfrm rot="16200000" flipH="1">
            <a:off x="4511347" y="1471749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D1F56-B587-9375-FF12-D7FC1A511473}"/>
              </a:ext>
            </a:extLst>
          </p:cNvPr>
          <p:cNvSpPr/>
          <p:nvPr/>
        </p:nvSpPr>
        <p:spPr>
          <a:xfrm>
            <a:off x="3016888" y="3781959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Preprocessor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6A2A29-E572-1B0E-D253-29FCCDF15857}"/>
              </a:ext>
            </a:extLst>
          </p:cNvPr>
          <p:cNvCxnSpPr>
            <a:stCxn id="12" idx="0"/>
          </p:cNvCxnSpPr>
          <p:nvPr/>
        </p:nvCxnSpPr>
        <p:spPr>
          <a:xfrm flipV="1">
            <a:off x="4517697" y="3612994"/>
            <a:ext cx="0" cy="1689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C6443E-3C32-A869-4F7E-ECB0C8D0C079}"/>
              </a:ext>
            </a:extLst>
          </p:cNvPr>
          <p:cNvSpPr txBox="1"/>
          <p:nvPr/>
        </p:nvSpPr>
        <p:spPr>
          <a:xfrm>
            <a:off x="1943365" y="2202677"/>
            <a:ext cx="1805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1400" dirty="0" err="1">
                <a:solidFill>
                  <a:schemeClr val="accent6">
                    <a:lumMod val="10000"/>
                  </a:schemeClr>
                </a:solidFill>
              </a:rPr>
              <a:t>num_transformer</a:t>
            </a:r>
            <a:endParaRPr lang="en-GB" altLang="ko-KR" sz="1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D59E5D-8DAB-FB47-B748-1764B04F3EDE}"/>
              </a:ext>
            </a:extLst>
          </p:cNvPr>
          <p:cNvSpPr txBox="1"/>
          <p:nvPr/>
        </p:nvSpPr>
        <p:spPr>
          <a:xfrm>
            <a:off x="5324712" y="2202678"/>
            <a:ext cx="17143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1400" dirty="0" err="1">
                <a:solidFill>
                  <a:schemeClr val="accent6">
                    <a:lumMod val="10000"/>
                  </a:schemeClr>
                </a:solidFill>
              </a:rPr>
              <a:t>cat_transformer</a:t>
            </a:r>
            <a:endParaRPr lang="en-GB" altLang="ko-KR" sz="1400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A57AC4-390D-7AF8-E2C2-AD24062293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23" y="4809897"/>
            <a:ext cx="7772400" cy="16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89CCF-9218-E0F8-EDE1-B5337747A88D}"/>
              </a:ext>
            </a:extLst>
          </p:cNvPr>
          <p:cNvSpPr/>
          <p:nvPr/>
        </p:nvSpPr>
        <p:spPr>
          <a:xfrm>
            <a:off x="275016" y="1548447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Numerical Variables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9CE56-F8F8-6946-9817-26A955328AD2}"/>
              </a:ext>
            </a:extLst>
          </p:cNvPr>
          <p:cNvSpPr/>
          <p:nvPr/>
        </p:nvSpPr>
        <p:spPr>
          <a:xfrm>
            <a:off x="3603349" y="1548447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Categorical Variables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4355DD5-A48B-7A8C-4F66-626A4B68EF19}"/>
              </a:ext>
            </a:extLst>
          </p:cNvPr>
          <p:cNvCxnSpPr>
            <a:stCxn id="14" idx="2"/>
            <a:endCxn id="15" idx="2"/>
          </p:cNvCxnSpPr>
          <p:nvPr/>
        </p:nvCxnSpPr>
        <p:spPr>
          <a:xfrm rot="16200000" flipH="1">
            <a:off x="3439991" y="530324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61CE006-3555-1248-B5BB-C8D8C6072B8D}"/>
              </a:ext>
            </a:extLst>
          </p:cNvPr>
          <p:cNvSpPr/>
          <p:nvPr/>
        </p:nvSpPr>
        <p:spPr>
          <a:xfrm>
            <a:off x="1945532" y="2840534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Preprocessor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1A6D4B-D0CE-AD2F-3D51-4A88305C5BD9}"/>
              </a:ext>
            </a:extLst>
          </p:cNvPr>
          <p:cNvCxnSpPr>
            <a:stCxn id="17" idx="0"/>
          </p:cNvCxnSpPr>
          <p:nvPr/>
        </p:nvCxnSpPr>
        <p:spPr>
          <a:xfrm flipV="1">
            <a:off x="3446341" y="2671569"/>
            <a:ext cx="0" cy="1689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51331EB-5ACF-94EE-16B9-372A0B7C7C08}"/>
              </a:ext>
            </a:extLst>
          </p:cNvPr>
          <p:cNvSpPr/>
          <p:nvPr/>
        </p:nvSpPr>
        <p:spPr>
          <a:xfrm>
            <a:off x="5233573" y="2840534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Fit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9A6163A-4EE3-6A13-6002-068A13DF7EEE}"/>
              </a:ext>
            </a:extLst>
          </p:cNvPr>
          <p:cNvCxnSpPr/>
          <p:nvPr/>
        </p:nvCxnSpPr>
        <p:spPr>
          <a:xfrm rot="16200000" flipH="1">
            <a:off x="5104157" y="1816061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4A1942A-2252-4D33-1312-E701BA288F87}"/>
              </a:ext>
            </a:extLst>
          </p:cNvPr>
          <p:cNvSpPr/>
          <p:nvPr/>
        </p:nvSpPr>
        <p:spPr>
          <a:xfrm>
            <a:off x="4752700" y="2594541"/>
            <a:ext cx="4184649" cy="1138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E04D-D91F-B580-AB44-7C57F286E78F}"/>
              </a:ext>
            </a:extLst>
          </p:cNvPr>
          <p:cNvSpPr txBox="1"/>
          <p:nvPr/>
        </p:nvSpPr>
        <p:spPr>
          <a:xfrm>
            <a:off x="7663741" y="4420731"/>
            <a:ext cx="42126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altLang="ko-KR" sz="2000" dirty="0" err="1"/>
              <a:t>LinearRegression</a:t>
            </a:r>
            <a:endParaRPr lang="en-GB" altLang="ko-KR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LassoRegression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RidgeRegression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GradientBoostingRegressor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RandomForestRegressor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 err="1"/>
              <a:t>SupportVectorRegression</a:t>
            </a:r>
            <a:endParaRPr lang="en-GB" sz="2000" dirty="0"/>
          </a:p>
          <a:p>
            <a:pPr marL="285750" indent="-285750">
              <a:buFontTx/>
              <a:buChar char="-"/>
            </a:pPr>
            <a:r>
              <a:rPr lang="en-GB" sz="2000" dirty="0"/>
              <a:t>Kernel Ridge Regression</a:t>
            </a:r>
            <a:endParaRPr lang="en-KR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D124E6-3E18-07FD-6550-DDD15D92B365}"/>
              </a:ext>
            </a:extLst>
          </p:cNvPr>
          <p:cNvSpPr txBox="1"/>
          <p:nvPr/>
        </p:nvSpPr>
        <p:spPr>
          <a:xfrm>
            <a:off x="4630921" y="4631295"/>
            <a:ext cx="2103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accent4"/>
                </a:solidFill>
              </a:rPr>
              <a:t>Model : Regression</a:t>
            </a:r>
          </a:p>
          <a:p>
            <a:r>
              <a:rPr lang="en-US" altLang="ko-KR" sz="2000" spc="-300" dirty="0">
                <a:solidFill>
                  <a:schemeClr val="accent4"/>
                </a:solidFill>
              </a:rPr>
              <a:t>Evaluation : R2 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3577F064-1AC5-2FEF-EA9E-E634909A5B1B}"/>
              </a:ext>
            </a:extLst>
          </p:cNvPr>
          <p:cNvSpPr/>
          <p:nvPr/>
        </p:nvSpPr>
        <p:spPr>
          <a:xfrm>
            <a:off x="7479102" y="4502793"/>
            <a:ext cx="369277" cy="2164707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C21E5113-9D9D-E5B5-7FE6-6AFCD85024BD}"/>
              </a:ext>
            </a:extLst>
          </p:cNvPr>
          <p:cNvSpPr/>
          <p:nvPr/>
        </p:nvSpPr>
        <p:spPr>
          <a:xfrm>
            <a:off x="6604967" y="4703848"/>
            <a:ext cx="694826" cy="28139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5C548-E234-A8FF-EBBD-23AE38F0E4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5585146"/>
            <a:ext cx="3873256" cy="284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06978-0CFE-01C6-2CCB-3A90BBBDF50A}"/>
              </a:ext>
            </a:extLst>
          </p:cNvPr>
          <p:cNvSpPr txBox="1"/>
          <p:nvPr/>
        </p:nvSpPr>
        <p:spPr>
          <a:xfrm>
            <a:off x="1346611" y="4785183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 err="1">
                <a:solidFill>
                  <a:schemeClr val="accent4"/>
                </a:solidFill>
              </a:rPr>
              <a:t>Kfold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US" altLang="ko-KR" sz="2000" spc="-300" dirty="0" err="1">
                <a:solidFill>
                  <a:schemeClr val="accent4"/>
                </a:solidFill>
              </a:rPr>
              <a:t>Gridsearch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0B6D2490-1186-2F2B-C411-B1AB044EEA31}"/>
              </a:ext>
            </a:extLst>
          </p:cNvPr>
          <p:cNvSpPr/>
          <p:nvPr/>
        </p:nvSpPr>
        <p:spPr>
          <a:xfrm>
            <a:off x="3711418" y="4798432"/>
            <a:ext cx="386861" cy="386861"/>
          </a:xfrm>
          <a:prstGeom prst="plus">
            <a:avLst>
              <a:gd name="adj" fmla="val 386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151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EFBD00A-0EB4-71FD-76E5-CDAA764E3E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70" y="2173639"/>
            <a:ext cx="6362214" cy="395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68804-A9EC-0D81-3A1E-A13CD23EDD5A}"/>
              </a:ext>
            </a:extLst>
          </p:cNvPr>
          <p:cNvSpPr txBox="1"/>
          <p:nvPr/>
        </p:nvSpPr>
        <p:spPr>
          <a:xfrm>
            <a:off x="583709" y="1404197"/>
            <a:ext cx="33137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1. Linear Regression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03B545-8BCD-AC06-7750-38181DA31A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670" y="2657201"/>
            <a:ext cx="6362214" cy="5280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5F1A32-F91A-55BD-EA46-3AC20AC3A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61" y="3333264"/>
            <a:ext cx="3086100" cy="2921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9618B9-E557-908C-4E78-679E34BE1859}"/>
              </a:ext>
            </a:extLst>
          </p:cNvPr>
          <p:cNvSpPr txBox="1"/>
          <p:nvPr/>
        </p:nvSpPr>
        <p:spPr>
          <a:xfrm>
            <a:off x="839816" y="3288117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52F2B-15B2-E8C9-A1CF-FD24891040D3}"/>
              </a:ext>
            </a:extLst>
          </p:cNvPr>
          <p:cNvSpPr txBox="1"/>
          <p:nvPr/>
        </p:nvSpPr>
        <p:spPr>
          <a:xfrm>
            <a:off x="667049" y="3965718"/>
            <a:ext cx="33025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2. Lasso Regression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870CDE-8FEF-1552-04FC-445CB31687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6" y="4635351"/>
            <a:ext cx="6164934" cy="8982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DE2C50-F3F6-BAF7-5DEB-A0A9BFA3B1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61" y="5702394"/>
            <a:ext cx="2781300" cy="254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847E405-DCBE-B0AD-4403-98671BDC1B97}"/>
              </a:ext>
            </a:extLst>
          </p:cNvPr>
          <p:cNvSpPr txBox="1"/>
          <p:nvPr/>
        </p:nvSpPr>
        <p:spPr>
          <a:xfrm>
            <a:off x="806072" y="5615618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78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668804-A9EC-0D81-3A1E-A13CD23EDD5A}"/>
              </a:ext>
            </a:extLst>
          </p:cNvPr>
          <p:cNvSpPr txBox="1"/>
          <p:nvPr/>
        </p:nvSpPr>
        <p:spPr>
          <a:xfrm>
            <a:off x="583709" y="1404197"/>
            <a:ext cx="33538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3. Ridge Regression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9618B9-E557-908C-4E78-679E34BE1859}"/>
              </a:ext>
            </a:extLst>
          </p:cNvPr>
          <p:cNvSpPr txBox="1"/>
          <p:nvPr/>
        </p:nvSpPr>
        <p:spPr>
          <a:xfrm>
            <a:off x="807049" y="2927770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52F2B-15B2-E8C9-A1CF-FD24891040D3}"/>
              </a:ext>
            </a:extLst>
          </p:cNvPr>
          <p:cNvSpPr txBox="1"/>
          <p:nvPr/>
        </p:nvSpPr>
        <p:spPr>
          <a:xfrm>
            <a:off x="583709" y="3562764"/>
            <a:ext cx="5091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4. </a:t>
            </a:r>
            <a:r>
              <a:rPr lang="en-GB" altLang="ko-KR" sz="3000" spc="-300" dirty="0" err="1">
                <a:solidFill>
                  <a:schemeClr val="accent4"/>
                </a:solidFill>
              </a:rPr>
              <a:t>GradientBoostingRegressor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47E405-DCBE-B0AD-4403-98671BDC1B97}"/>
              </a:ext>
            </a:extLst>
          </p:cNvPr>
          <p:cNvSpPr txBox="1"/>
          <p:nvPr/>
        </p:nvSpPr>
        <p:spPr>
          <a:xfrm>
            <a:off x="718873" y="5909403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17B38-D2B6-21D9-9EC0-E37CBA4F69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13" y="2032409"/>
            <a:ext cx="7196931" cy="783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A1F21-319E-5FD3-4AA8-86989F40B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61" y="2975425"/>
            <a:ext cx="27559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F3FF4C-BDEE-46CE-A1C3-E3254F372E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3" y="4197644"/>
            <a:ext cx="6526823" cy="16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31618B-4FB0-638E-D084-970C3EAB9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78" y="5976108"/>
            <a:ext cx="2540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668804-A9EC-0D81-3A1E-A13CD23EDD5A}"/>
              </a:ext>
            </a:extLst>
          </p:cNvPr>
          <p:cNvSpPr txBox="1"/>
          <p:nvPr/>
        </p:nvSpPr>
        <p:spPr>
          <a:xfrm>
            <a:off x="583709" y="1218449"/>
            <a:ext cx="46346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5. </a:t>
            </a:r>
            <a:r>
              <a:rPr lang="en-US" altLang="ko-KR" sz="3000" spc="-300" dirty="0" err="1">
                <a:solidFill>
                  <a:schemeClr val="accent4"/>
                </a:solidFill>
              </a:rPr>
              <a:t>RandomForestRegressor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9618B9-E557-908C-4E78-679E34BE1859}"/>
              </a:ext>
            </a:extLst>
          </p:cNvPr>
          <p:cNvSpPr txBox="1"/>
          <p:nvPr/>
        </p:nvSpPr>
        <p:spPr>
          <a:xfrm>
            <a:off x="818772" y="347889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52F2B-15B2-E8C9-A1CF-FD24891040D3}"/>
              </a:ext>
            </a:extLst>
          </p:cNvPr>
          <p:cNvSpPr txBox="1"/>
          <p:nvPr/>
        </p:nvSpPr>
        <p:spPr>
          <a:xfrm>
            <a:off x="627671" y="3987351"/>
            <a:ext cx="45817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6. </a:t>
            </a:r>
            <a:r>
              <a:rPr lang="en-GB" altLang="ko-KR" sz="3000" spc="-300" dirty="0" err="1">
                <a:solidFill>
                  <a:schemeClr val="accent4"/>
                </a:solidFill>
              </a:rPr>
              <a:t>SupportVectorRegressor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47E405-DCBE-B0AD-4403-98671BDC1B97}"/>
              </a:ext>
            </a:extLst>
          </p:cNvPr>
          <p:cNvSpPr txBox="1"/>
          <p:nvPr/>
        </p:nvSpPr>
        <p:spPr>
          <a:xfrm>
            <a:off x="952914" y="624447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36D04-F2D7-9C78-3B8B-92689F4AD3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1772447"/>
            <a:ext cx="6016869" cy="1660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DAEAD-66A9-9CC4-56D6-A476B9483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61" y="3551954"/>
            <a:ext cx="2260600" cy="25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DE925A-2245-EB91-438A-4FAA3889EF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14" y="4499727"/>
            <a:ext cx="5552342" cy="1670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84B817-CEDC-DEF3-C8FB-F4C9CEB2E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02" y="6361646"/>
            <a:ext cx="2540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668804-A9EC-0D81-3A1E-A13CD23EDD5A}"/>
              </a:ext>
            </a:extLst>
          </p:cNvPr>
          <p:cNvSpPr txBox="1"/>
          <p:nvPr/>
        </p:nvSpPr>
        <p:spPr>
          <a:xfrm>
            <a:off x="583709" y="1218449"/>
            <a:ext cx="44935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7. Kernel Ridge Regression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9618B9-E557-908C-4E78-679E34BE1859}"/>
              </a:ext>
            </a:extLst>
          </p:cNvPr>
          <p:cNvSpPr txBox="1"/>
          <p:nvPr/>
        </p:nvSpPr>
        <p:spPr>
          <a:xfrm>
            <a:off x="818772" y="347889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R2</a:t>
            </a:r>
            <a:r>
              <a:rPr lang="en-US" altLang="ko-KR" sz="2000" spc="-300" dirty="0">
                <a:solidFill>
                  <a:schemeClr val="accent4"/>
                </a:solidFill>
              </a:rPr>
              <a:t> </a:t>
            </a:r>
            <a:r>
              <a:rPr lang="en-GB" altLang="ko-KR" sz="2000" spc="-300" dirty="0">
                <a:solidFill>
                  <a:schemeClr val="accent4"/>
                </a:solidFill>
              </a:rPr>
              <a:t>score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23A7A-749D-2617-758D-B912D2181B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1742869"/>
            <a:ext cx="6348535" cy="1648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3597F5-9487-0CAC-0D02-269EC46B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61" y="3527317"/>
            <a:ext cx="2463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2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5724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Best model with hyperparameter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BC04E2-31DB-D3BC-9FB8-089768673CD4}"/>
              </a:ext>
            </a:extLst>
          </p:cNvPr>
          <p:cNvSpPr/>
          <p:nvPr/>
        </p:nvSpPr>
        <p:spPr>
          <a:xfrm>
            <a:off x="1266859" y="2003136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Numerical Variables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0A834-C314-B21F-9E84-857AE95C418E}"/>
              </a:ext>
            </a:extLst>
          </p:cNvPr>
          <p:cNvSpPr/>
          <p:nvPr/>
        </p:nvSpPr>
        <p:spPr>
          <a:xfrm>
            <a:off x="4595192" y="2003136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Categorical Variables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750B31F-6862-7D7F-70C9-1C40E31ADAE6}"/>
              </a:ext>
            </a:extLst>
          </p:cNvPr>
          <p:cNvCxnSpPr>
            <a:stCxn id="2" idx="2"/>
            <a:endCxn id="8" idx="2"/>
          </p:cNvCxnSpPr>
          <p:nvPr/>
        </p:nvCxnSpPr>
        <p:spPr>
          <a:xfrm rot="16200000" flipH="1">
            <a:off x="4431834" y="985013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5EE92-2638-271C-5F2D-562489EAD9D6}"/>
              </a:ext>
            </a:extLst>
          </p:cNvPr>
          <p:cNvSpPr/>
          <p:nvPr/>
        </p:nvSpPr>
        <p:spPr>
          <a:xfrm>
            <a:off x="2937375" y="3295223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Preprocessor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D4E06D-4967-80F9-A2FD-E9978A9E6694}"/>
              </a:ext>
            </a:extLst>
          </p:cNvPr>
          <p:cNvCxnSpPr>
            <a:stCxn id="13" idx="0"/>
          </p:cNvCxnSpPr>
          <p:nvPr/>
        </p:nvCxnSpPr>
        <p:spPr>
          <a:xfrm flipV="1">
            <a:off x="4438184" y="3126258"/>
            <a:ext cx="0" cy="1689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3E6DC-C00B-11B4-733F-970B62296908}"/>
              </a:ext>
            </a:extLst>
          </p:cNvPr>
          <p:cNvSpPr/>
          <p:nvPr/>
        </p:nvSpPr>
        <p:spPr>
          <a:xfrm>
            <a:off x="6225416" y="3295223"/>
            <a:ext cx="3001618" cy="646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Fit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04F6D0A-B150-D290-4508-1BDE9ADDD99E}"/>
              </a:ext>
            </a:extLst>
          </p:cNvPr>
          <p:cNvCxnSpPr/>
          <p:nvPr/>
        </p:nvCxnSpPr>
        <p:spPr>
          <a:xfrm rot="16200000" flipH="1">
            <a:off x="6096000" y="2270750"/>
            <a:ext cx="12700" cy="3328333"/>
          </a:xfrm>
          <a:prstGeom prst="bentConnector3">
            <a:avLst>
              <a:gd name="adj1" fmla="val 38347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>
            <a:extLst>
              <a:ext uri="{FF2B5EF4-FFF2-40B4-BE49-F238E27FC236}">
                <a16:creationId xmlns:a16="http://schemas.microsoft.com/office/drawing/2014/main" id="{128F1A87-A27E-E222-2782-523CE976D015}"/>
              </a:ext>
            </a:extLst>
          </p:cNvPr>
          <p:cNvSpPr/>
          <p:nvPr/>
        </p:nvSpPr>
        <p:spPr>
          <a:xfrm>
            <a:off x="5771320" y="4587310"/>
            <a:ext cx="649357" cy="775252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4F3861-F3C1-2B9F-E084-290F2D6C5B1C}"/>
              </a:ext>
            </a:extLst>
          </p:cNvPr>
          <p:cNvSpPr txBox="1"/>
          <p:nvPr/>
        </p:nvSpPr>
        <p:spPr>
          <a:xfrm>
            <a:off x="2834904" y="5483253"/>
            <a:ext cx="67810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u="sng" spc="-300" dirty="0">
                <a:solidFill>
                  <a:schemeClr val="accent4"/>
                </a:solidFill>
              </a:rPr>
              <a:t>Best Model : </a:t>
            </a:r>
            <a:r>
              <a:rPr lang="en-US" altLang="ko-KR" sz="3000" u="sng" spc="-300" dirty="0" err="1">
                <a:solidFill>
                  <a:schemeClr val="accent4"/>
                </a:solidFill>
              </a:rPr>
              <a:t>GradientBoostingRegressor</a:t>
            </a:r>
            <a:endParaRPr lang="ko-KR" altLang="en-US" sz="3000" u="sng" spc="-300" dirty="0">
              <a:solidFill>
                <a:schemeClr val="accent4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CA9C5-4F16-8B47-B106-0A78F2E34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00" y="6299200"/>
            <a:ext cx="7543800" cy="36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22BB29-900F-2F92-F4F2-CCC1023CF38C}"/>
              </a:ext>
            </a:extLst>
          </p:cNvPr>
          <p:cNvSpPr txBox="1"/>
          <p:nvPr/>
        </p:nvSpPr>
        <p:spPr>
          <a:xfrm>
            <a:off x="1266859" y="6267938"/>
            <a:ext cx="2177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spc="-150" dirty="0">
                <a:solidFill>
                  <a:schemeClr val="accent4"/>
                </a:solidFill>
              </a:rPr>
              <a:t>with hyperparameters</a:t>
            </a:r>
            <a:endParaRPr lang="ko-KR" altLang="en-US" sz="1600" u="sng" spc="-1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2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17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Model Training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C6B8C3-4EFF-A199-3B97-417A7F2C76ED}"/>
              </a:ext>
            </a:extLst>
          </p:cNvPr>
          <p:cNvSpPr txBox="1"/>
          <p:nvPr/>
        </p:nvSpPr>
        <p:spPr>
          <a:xfrm>
            <a:off x="367748" y="1093996"/>
            <a:ext cx="45977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Validation with </a:t>
            </a:r>
            <a:r>
              <a:rPr lang="en-GB" altLang="ko-KR" sz="3000" spc="-300" dirty="0">
                <a:solidFill>
                  <a:schemeClr val="accent4"/>
                </a:solidFill>
              </a:rPr>
              <a:t>test</a:t>
            </a:r>
            <a:r>
              <a:rPr lang="en-US" altLang="ko-KR" sz="3000" spc="-300" dirty="0">
                <a:solidFill>
                  <a:schemeClr val="accent4"/>
                </a:solidFill>
              </a:rPr>
              <a:t> dataset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6C79BC-D563-1CE0-6A39-58505B73C9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121877"/>
            <a:ext cx="7772400" cy="12371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914F89-D203-30BE-5121-26141514E1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39" y="3649143"/>
            <a:ext cx="4552461" cy="1681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D8E275-C3B4-556B-C621-AF2F1BAB2CA7}"/>
              </a:ext>
            </a:extLst>
          </p:cNvPr>
          <p:cNvSpPr txBox="1"/>
          <p:nvPr/>
        </p:nvSpPr>
        <p:spPr>
          <a:xfrm>
            <a:off x="2173102" y="4259055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accent4"/>
                </a:solidFill>
              </a:rPr>
              <a:t>Best Estimators</a:t>
            </a:r>
            <a:endParaRPr lang="ko-KR" altLang="en-US" sz="2400" spc="-150" dirty="0">
              <a:solidFill>
                <a:schemeClr val="accent4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9792D6-0A9A-01D2-EBF1-CB397079B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069" y="5864469"/>
            <a:ext cx="3759200" cy="457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0C8FB43-5929-83F2-867A-6032A8D72933}"/>
              </a:ext>
            </a:extLst>
          </p:cNvPr>
          <p:cNvSpPr txBox="1"/>
          <p:nvPr/>
        </p:nvSpPr>
        <p:spPr>
          <a:xfrm>
            <a:off x="2173101" y="5864469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accent4"/>
                </a:solidFill>
              </a:rPr>
              <a:t>Final R2 result</a:t>
            </a:r>
            <a:endParaRPr lang="ko-KR" altLang="en-US" sz="2400" spc="-1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4989" y="1193386"/>
            <a:ext cx="5182888" cy="9151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400" y="152400"/>
            <a:ext cx="12039600" cy="76200"/>
            <a:chOff x="152400" y="152400"/>
            <a:chExt cx="12039600" cy="76200"/>
          </a:xfrm>
        </p:grpSpPr>
        <p:sp>
          <p:nvSpPr>
            <p:cNvPr id="4" name="object 4"/>
            <p:cNvSpPr/>
            <p:nvPr/>
          </p:nvSpPr>
          <p:spPr>
            <a:xfrm>
              <a:off x="152400" y="190500"/>
              <a:ext cx="1435100" cy="0"/>
            </a:xfrm>
            <a:custGeom>
              <a:avLst/>
              <a:gdLst/>
              <a:ahLst/>
              <a:cxnLst/>
              <a:rect l="l" t="t" r="r" b="b"/>
              <a:pathLst>
                <a:path w="1435100">
                  <a:moveTo>
                    <a:pt x="0" y="0"/>
                  </a:moveTo>
                  <a:lnTo>
                    <a:pt x="1435100" y="1"/>
                  </a:lnTo>
                </a:path>
              </a:pathLst>
            </a:custGeom>
            <a:ln w="76200">
              <a:solidFill>
                <a:srgbClr val="3D3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7500" y="190500"/>
              <a:ext cx="10604500" cy="0"/>
            </a:xfrm>
            <a:custGeom>
              <a:avLst/>
              <a:gdLst/>
              <a:ahLst/>
              <a:cxnLst/>
              <a:rect l="l" t="t" r="r" b="b"/>
              <a:pathLst>
                <a:path w="10604500">
                  <a:moveTo>
                    <a:pt x="0" y="0"/>
                  </a:moveTo>
                  <a:lnTo>
                    <a:pt x="10604500" y="1"/>
                  </a:lnTo>
                </a:path>
              </a:pathLst>
            </a:custGeom>
            <a:ln w="6350">
              <a:solidFill>
                <a:srgbClr val="5F5F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55139" y="336803"/>
            <a:ext cx="4800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305" dirty="0">
                <a:solidFill>
                  <a:srgbClr val="3D3A35"/>
                </a:solidFill>
                <a:latin typeface="Calibri"/>
                <a:cs typeface="Calibri"/>
              </a:rPr>
              <a:t>Problem</a:t>
            </a:r>
            <a:r>
              <a:rPr sz="4400" b="1" spc="-370" dirty="0">
                <a:solidFill>
                  <a:srgbClr val="3D3A35"/>
                </a:solidFill>
                <a:latin typeface="Calibri"/>
                <a:cs typeface="Calibri"/>
              </a:rPr>
              <a:t> </a:t>
            </a:r>
            <a:r>
              <a:rPr sz="4400" b="1" spc="125" dirty="0">
                <a:solidFill>
                  <a:srgbClr val="3D3A35"/>
                </a:solidFill>
                <a:latin typeface="Calibri"/>
                <a:cs typeface="Calibri"/>
              </a:rPr>
              <a:t>definition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7443" y="1355052"/>
            <a:ext cx="11885295" cy="4792980"/>
            <a:chOff x="157443" y="1355052"/>
            <a:chExt cx="11885295" cy="47929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972" y="1355052"/>
              <a:ext cx="5043141" cy="7966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443" y="5120951"/>
              <a:ext cx="6149948" cy="102656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27549" y="1930400"/>
              <a:ext cx="3162300" cy="3162300"/>
            </a:xfrm>
            <a:custGeom>
              <a:avLst/>
              <a:gdLst/>
              <a:ahLst/>
              <a:cxnLst/>
              <a:rect l="l" t="t" r="r" b="b"/>
              <a:pathLst>
                <a:path w="3162300" h="3162300">
                  <a:moveTo>
                    <a:pt x="1581148" y="0"/>
                  </a:moveTo>
                  <a:lnTo>
                    <a:pt x="1532808" y="724"/>
                  </a:lnTo>
                  <a:lnTo>
                    <a:pt x="1484829" y="2885"/>
                  </a:lnTo>
                  <a:lnTo>
                    <a:pt x="1437231" y="6461"/>
                  </a:lnTo>
                  <a:lnTo>
                    <a:pt x="1390036" y="11432"/>
                  </a:lnTo>
                  <a:lnTo>
                    <a:pt x="1343264" y="17776"/>
                  </a:lnTo>
                  <a:lnTo>
                    <a:pt x="1296935" y="25474"/>
                  </a:lnTo>
                  <a:lnTo>
                    <a:pt x="1251070" y="34504"/>
                  </a:lnTo>
                  <a:lnTo>
                    <a:pt x="1205690" y="44846"/>
                  </a:lnTo>
                  <a:lnTo>
                    <a:pt x="1160816" y="56480"/>
                  </a:lnTo>
                  <a:lnTo>
                    <a:pt x="1116468" y="69384"/>
                  </a:lnTo>
                  <a:lnTo>
                    <a:pt x="1072667" y="83537"/>
                  </a:lnTo>
                  <a:lnTo>
                    <a:pt x="1029434" y="98920"/>
                  </a:lnTo>
                  <a:lnTo>
                    <a:pt x="986789" y="115512"/>
                  </a:lnTo>
                  <a:lnTo>
                    <a:pt x="944753" y="133291"/>
                  </a:lnTo>
                  <a:lnTo>
                    <a:pt x="903347" y="152237"/>
                  </a:lnTo>
                  <a:lnTo>
                    <a:pt x="862591" y="172330"/>
                  </a:lnTo>
                  <a:lnTo>
                    <a:pt x="822506" y="193549"/>
                  </a:lnTo>
                  <a:lnTo>
                    <a:pt x="783112" y="215873"/>
                  </a:lnTo>
                  <a:lnTo>
                    <a:pt x="744431" y="239281"/>
                  </a:lnTo>
                  <a:lnTo>
                    <a:pt x="706483" y="263753"/>
                  </a:lnTo>
                  <a:lnTo>
                    <a:pt x="669289" y="289268"/>
                  </a:lnTo>
                  <a:lnTo>
                    <a:pt x="632869" y="315806"/>
                  </a:lnTo>
                  <a:lnTo>
                    <a:pt x="597244" y="343345"/>
                  </a:lnTo>
                  <a:lnTo>
                    <a:pt x="562434" y="371866"/>
                  </a:lnTo>
                  <a:lnTo>
                    <a:pt x="528461" y="401347"/>
                  </a:lnTo>
                  <a:lnTo>
                    <a:pt x="495345" y="431767"/>
                  </a:lnTo>
                  <a:lnTo>
                    <a:pt x="463107" y="463107"/>
                  </a:lnTo>
                  <a:lnTo>
                    <a:pt x="431767" y="495345"/>
                  </a:lnTo>
                  <a:lnTo>
                    <a:pt x="401347" y="528461"/>
                  </a:lnTo>
                  <a:lnTo>
                    <a:pt x="371866" y="562434"/>
                  </a:lnTo>
                  <a:lnTo>
                    <a:pt x="343345" y="597244"/>
                  </a:lnTo>
                  <a:lnTo>
                    <a:pt x="315806" y="632869"/>
                  </a:lnTo>
                  <a:lnTo>
                    <a:pt x="289268" y="669289"/>
                  </a:lnTo>
                  <a:lnTo>
                    <a:pt x="263753" y="706483"/>
                  </a:lnTo>
                  <a:lnTo>
                    <a:pt x="239281" y="744431"/>
                  </a:lnTo>
                  <a:lnTo>
                    <a:pt x="215873" y="783112"/>
                  </a:lnTo>
                  <a:lnTo>
                    <a:pt x="193549" y="822506"/>
                  </a:lnTo>
                  <a:lnTo>
                    <a:pt x="172330" y="862591"/>
                  </a:lnTo>
                  <a:lnTo>
                    <a:pt x="152237" y="903347"/>
                  </a:lnTo>
                  <a:lnTo>
                    <a:pt x="133291" y="944753"/>
                  </a:lnTo>
                  <a:lnTo>
                    <a:pt x="115512" y="986789"/>
                  </a:lnTo>
                  <a:lnTo>
                    <a:pt x="98920" y="1029434"/>
                  </a:lnTo>
                  <a:lnTo>
                    <a:pt x="83537" y="1072667"/>
                  </a:lnTo>
                  <a:lnTo>
                    <a:pt x="69384" y="1116468"/>
                  </a:lnTo>
                  <a:lnTo>
                    <a:pt x="56480" y="1160816"/>
                  </a:lnTo>
                  <a:lnTo>
                    <a:pt x="44846" y="1205690"/>
                  </a:lnTo>
                  <a:lnTo>
                    <a:pt x="34504" y="1251070"/>
                  </a:lnTo>
                  <a:lnTo>
                    <a:pt x="25474" y="1296935"/>
                  </a:lnTo>
                  <a:lnTo>
                    <a:pt x="17776" y="1343264"/>
                  </a:lnTo>
                  <a:lnTo>
                    <a:pt x="11432" y="1390036"/>
                  </a:lnTo>
                  <a:lnTo>
                    <a:pt x="6461" y="1437231"/>
                  </a:lnTo>
                  <a:lnTo>
                    <a:pt x="2885" y="1484829"/>
                  </a:lnTo>
                  <a:lnTo>
                    <a:pt x="724" y="1532808"/>
                  </a:lnTo>
                  <a:lnTo>
                    <a:pt x="0" y="1581148"/>
                  </a:lnTo>
                  <a:lnTo>
                    <a:pt x="724" y="1629488"/>
                  </a:lnTo>
                  <a:lnTo>
                    <a:pt x="2885" y="1677467"/>
                  </a:lnTo>
                  <a:lnTo>
                    <a:pt x="6461" y="1725065"/>
                  </a:lnTo>
                  <a:lnTo>
                    <a:pt x="11432" y="1772260"/>
                  </a:lnTo>
                  <a:lnTo>
                    <a:pt x="17776" y="1819033"/>
                  </a:lnTo>
                  <a:lnTo>
                    <a:pt x="25474" y="1865362"/>
                  </a:lnTo>
                  <a:lnTo>
                    <a:pt x="34504" y="1911226"/>
                  </a:lnTo>
                  <a:lnTo>
                    <a:pt x="44846" y="1956606"/>
                  </a:lnTo>
                  <a:lnTo>
                    <a:pt x="56480" y="2001480"/>
                  </a:lnTo>
                  <a:lnTo>
                    <a:pt x="69384" y="2045828"/>
                  </a:lnTo>
                  <a:lnTo>
                    <a:pt x="83537" y="2089629"/>
                  </a:lnTo>
                  <a:lnTo>
                    <a:pt x="98920" y="2132862"/>
                  </a:lnTo>
                  <a:lnTo>
                    <a:pt x="115512" y="2175507"/>
                  </a:lnTo>
                  <a:lnTo>
                    <a:pt x="133291" y="2217543"/>
                  </a:lnTo>
                  <a:lnTo>
                    <a:pt x="152237" y="2258950"/>
                  </a:lnTo>
                  <a:lnTo>
                    <a:pt x="172330" y="2299706"/>
                  </a:lnTo>
                  <a:lnTo>
                    <a:pt x="193549" y="2339791"/>
                  </a:lnTo>
                  <a:lnTo>
                    <a:pt x="215873" y="2379184"/>
                  </a:lnTo>
                  <a:lnTo>
                    <a:pt x="239281" y="2417865"/>
                  </a:lnTo>
                  <a:lnTo>
                    <a:pt x="263753" y="2455813"/>
                  </a:lnTo>
                  <a:lnTo>
                    <a:pt x="289268" y="2493008"/>
                  </a:lnTo>
                  <a:lnTo>
                    <a:pt x="315806" y="2529428"/>
                  </a:lnTo>
                  <a:lnTo>
                    <a:pt x="343345" y="2565053"/>
                  </a:lnTo>
                  <a:lnTo>
                    <a:pt x="371866" y="2599862"/>
                  </a:lnTo>
                  <a:lnTo>
                    <a:pt x="401347" y="2633835"/>
                  </a:lnTo>
                  <a:lnTo>
                    <a:pt x="431767" y="2666951"/>
                  </a:lnTo>
                  <a:lnTo>
                    <a:pt x="463107" y="2699189"/>
                  </a:lnTo>
                  <a:lnTo>
                    <a:pt x="495345" y="2730529"/>
                  </a:lnTo>
                  <a:lnTo>
                    <a:pt x="528461" y="2760950"/>
                  </a:lnTo>
                  <a:lnTo>
                    <a:pt x="562434" y="2790431"/>
                  </a:lnTo>
                  <a:lnTo>
                    <a:pt x="597244" y="2818951"/>
                  </a:lnTo>
                  <a:lnTo>
                    <a:pt x="632869" y="2846491"/>
                  </a:lnTo>
                  <a:lnTo>
                    <a:pt x="669289" y="2873028"/>
                  </a:lnTo>
                  <a:lnTo>
                    <a:pt x="706483" y="2898543"/>
                  </a:lnTo>
                  <a:lnTo>
                    <a:pt x="744431" y="2923016"/>
                  </a:lnTo>
                  <a:lnTo>
                    <a:pt x="783112" y="2946424"/>
                  </a:lnTo>
                  <a:lnTo>
                    <a:pt x="822506" y="2968748"/>
                  </a:lnTo>
                  <a:lnTo>
                    <a:pt x="862591" y="2989966"/>
                  </a:lnTo>
                  <a:lnTo>
                    <a:pt x="903347" y="3010059"/>
                  </a:lnTo>
                  <a:lnTo>
                    <a:pt x="944753" y="3029006"/>
                  </a:lnTo>
                  <a:lnTo>
                    <a:pt x="986789" y="3046785"/>
                  </a:lnTo>
                  <a:lnTo>
                    <a:pt x="1029434" y="3063376"/>
                  </a:lnTo>
                  <a:lnTo>
                    <a:pt x="1072667" y="3078759"/>
                  </a:lnTo>
                  <a:lnTo>
                    <a:pt x="1116468" y="3092913"/>
                  </a:lnTo>
                  <a:lnTo>
                    <a:pt x="1160816" y="3105817"/>
                  </a:lnTo>
                  <a:lnTo>
                    <a:pt x="1205690" y="3117450"/>
                  </a:lnTo>
                  <a:lnTo>
                    <a:pt x="1251070" y="3127792"/>
                  </a:lnTo>
                  <a:lnTo>
                    <a:pt x="1296935" y="3136823"/>
                  </a:lnTo>
                  <a:lnTo>
                    <a:pt x="1343264" y="3144520"/>
                  </a:lnTo>
                  <a:lnTo>
                    <a:pt x="1390036" y="3150865"/>
                  </a:lnTo>
                  <a:lnTo>
                    <a:pt x="1437231" y="3155835"/>
                  </a:lnTo>
                  <a:lnTo>
                    <a:pt x="1484829" y="3159411"/>
                  </a:lnTo>
                  <a:lnTo>
                    <a:pt x="1532808" y="3161572"/>
                  </a:lnTo>
                  <a:lnTo>
                    <a:pt x="1581148" y="3162297"/>
                  </a:lnTo>
                  <a:lnTo>
                    <a:pt x="1629488" y="3161572"/>
                  </a:lnTo>
                  <a:lnTo>
                    <a:pt x="1677467" y="3159411"/>
                  </a:lnTo>
                  <a:lnTo>
                    <a:pt x="1725065" y="3155835"/>
                  </a:lnTo>
                  <a:lnTo>
                    <a:pt x="1772260" y="3150865"/>
                  </a:lnTo>
                  <a:lnTo>
                    <a:pt x="1819033" y="3144520"/>
                  </a:lnTo>
                  <a:lnTo>
                    <a:pt x="1865362" y="3136823"/>
                  </a:lnTo>
                  <a:lnTo>
                    <a:pt x="1911226" y="3127792"/>
                  </a:lnTo>
                  <a:lnTo>
                    <a:pt x="1956606" y="3117450"/>
                  </a:lnTo>
                  <a:lnTo>
                    <a:pt x="2001480" y="3105817"/>
                  </a:lnTo>
                  <a:lnTo>
                    <a:pt x="2045828" y="3092913"/>
                  </a:lnTo>
                  <a:lnTo>
                    <a:pt x="2089629" y="3078759"/>
                  </a:lnTo>
                  <a:lnTo>
                    <a:pt x="2132862" y="3063376"/>
                  </a:lnTo>
                  <a:lnTo>
                    <a:pt x="2175507" y="3046785"/>
                  </a:lnTo>
                  <a:lnTo>
                    <a:pt x="2217543" y="3029006"/>
                  </a:lnTo>
                  <a:lnTo>
                    <a:pt x="2258950" y="3010059"/>
                  </a:lnTo>
                  <a:lnTo>
                    <a:pt x="2299706" y="2989966"/>
                  </a:lnTo>
                  <a:lnTo>
                    <a:pt x="2339791" y="2968748"/>
                  </a:lnTo>
                  <a:lnTo>
                    <a:pt x="2379184" y="2946424"/>
                  </a:lnTo>
                  <a:lnTo>
                    <a:pt x="2417865" y="2923016"/>
                  </a:lnTo>
                  <a:lnTo>
                    <a:pt x="2455813" y="2898543"/>
                  </a:lnTo>
                  <a:lnTo>
                    <a:pt x="2493008" y="2873028"/>
                  </a:lnTo>
                  <a:lnTo>
                    <a:pt x="2529428" y="2846491"/>
                  </a:lnTo>
                  <a:lnTo>
                    <a:pt x="2565053" y="2818951"/>
                  </a:lnTo>
                  <a:lnTo>
                    <a:pt x="2599862" y="2790431"/>
                  </a:lnTo>
                  <a:lnTo>
                    <a:pt x="2633835" y="2760950"/>
                  </a:lnTo>
                  <a:lnTo>
                    <a:pt x="2666951" y="2730529"/>
                  </a:lnTo>
                  <a:lnTo>
                    <a:pt x="2699189" y="2699189"/>
                  </a:lnTo>
                  <a:lnTo>
                    <a:pt x="2730529" y="2666951"/>
                  </a:lnTo>
                  <a:lnTo>
                    <a:pt x="2760950" y="2633835"/>
                  </a:lnTo>
                  <a:lnTo>
                    <a:pt x="2790431" y="2599862"/>
                  </a:lnTo>
                  <a:lnTo>
                    <a:pt x="2818951" y="2565053"/>
                  </a:lnTo>
                  <a:lnTo>
                    <a:pt x="2846491" y="2529428"/>
                  </a:lnTo>
                  <a:lnTo>
                    <a:pt x="2873028" y="2493008"/>
                  </a:lnTo>
                  <a:lnTo>
                    <a:pt x="2898543" y="2455813"/>
                  </a:lnTo>
                  <a:lnTo>
                    <a:pt x="2923016" y="2417865"/>
                  </a:lnTo>
                  <a:lnTo>
                    <a:pt x="2946424" y="2379184"/>
                  </a:lnTo>
                  <a:lnTo>
                    <a:pt x="2968748" y="2339791"/>
                  </a:lnTo>
                  <a:lnTo>
                    <a:pt x="2989966" y="2299706"/>
                  </a:lnTo>
                  <a:lnTo>
                    <a:pt x="3010059" y="2258950"/>
                  </a:lnTo>
                  <a:lnTo>
                    <a:pt x="3029006" y="2217543"/>
                  </a:lnTo>
                  <a:lnTo>
                    <a:pt x="3046785" y="2175507"/>
                  </a:lnTo>
                  <a:lnTo>
                    <a:pt x="3063376" y="2132862"/>
                  </a:lnTo>
                  <a:lnTo>
                    <a:pt x="3078759" y="2089629"/>
                  </a:lnTo>
                  <a:lnTo>
                    <a:pt x="3092913" y="2045828"/>
                  </a:lnTo>
                  <a:lnTo>
                    <a:pt x="3105817" y="2001480"/>
                  </a:lnTo>
                  <a:lnTo>
                    <a:pt x="3117450" y="1956606"/>
                  </a:lnTo>
                  <a:lnTo>
                    <a:pt x="3127792" y="1911226"/>
                  </a:lnTo>
                  <a:lnTo>
                    <a:pt x="3136823" y="1865362"/>
                  </a:lnTo>
                  <a:lnTo>
                    <a:pt x="3144520" y="1819033"/>
                  </a:lnTo>
                  <a:lnTo>
                    <a:pt x="3150865" y="1772260"/>
                  </a:lnTo>
                  <a:lnTo>
                    <a:pt x="3155835" y="1725065"/>
                  </a:lnTo>
                  <a:lnTo>
                    <a:pt x="3159411" y="1677467"/>
                  </a:lnTo>
                  <a:lnTo>
                    <a:pt x="3161572" y="1629488"/>
                  </a:lnTo>
                  <a:lnTo>
                    <a:pt x="3162297" y="1581148"/>
                  </a:lnTo>
                  <a:lnTo>
                    <a:pt x="3161572" y="1532808"/>
                  </a:lnTo>
                  <a:lnTo>
                    <a:pt x="3159411" y="1484829"/>
                  </a:lnTo>
                  <a:lnTo>
                    <a:pt x="3155835" y="1437231"/>
                  </a:lnTo>
                  <a:lnTo>
                    <a:pt x="3150865" y="1390036"/>
                  </a:lnTo>
                  <a:lnTo>
                    <a:pt x="3144520" y="1343264"/>
                  </a:lnTo>
                  <a:lnTo>
                    <a:pt x="3136823" y="1296935"/>
                  </a:lnTo>
                  <a:lnTo>
                    <a:pt x="3127792" y="1251070"/>
                  </a:lnTo>
                  <a:lnTo>
                    <a:pt x="3117450" y="1205690"/>
                  </a:lnTo>
                  <a:lnTo>
                    <a:pt x="3105817" y="1160816"/>
                  </a:lnTo>
                  <a:lnTo>
                    <a:pt x="3092913" y="1116468"/>
                  </a:lnTo>
                  <a:lnTo>
                    <a:pt x="3078759" y="1072667"/>
                  </a:lnTo>
                  <a:lnTo>
                    <a:pt x="3063376" y="1029434"/>
                  </a:lnTo>
                  <a:lnTo>
                    <a:pt x="3046785" y="986789"/>
                  </a:lnTo>
                  <a:lnTo>
                    <a:pt x="3029006" y="944753"/>
                  </a:lnTo>
                  <a:lnTo>
                    <a:pt x="3010059" y="903347"/>
                  </a:lnTo>
                  <a:lnTo>
                    <a:pt x="2989966" y="862591"/>
                  </a:lnTo>
                  <a:lnTo>
                    <a:pt x="2968748" y="822506"/>
                  </a:lnTo>
                  <a:lnTo>
                    <a:pt x="2946424" y="783112"/>
                  </a:lnTo>
                  <a:lnTo>
                    <a:pt x="2923016" y="744431"/>
                  </a:lnTo>
                  <a:lnTo>
                    <a:pt x="2898543" y="706483"/>
                  </a:lnTo>
                  <a:lnTo>
                    <a:pt x="2873028" y="669289"/>
                  </a:lnTo>
                  <a:lnTo>
                    <a:pt x="2846491" y="632869"/>
                  </a:lnTo>
                  <a:lnTo>
                    <a:pt x="2818951" y="597244"/>
                  </a:lnTo>
                  <a:lnTo>
                    <a:pt x="2790431" y="562434"/>
                  </a:lnTo>
                  <a:lnTo>
                    <a:pt x="2760950" y="528461"/>
                  </a:lnTo>
                  <a:lnTo>
                    <a:pt x="2730529" y="495345"/>
                  </a:lnTo>
                  <a:lnTo>
                    <a:pt x="2699189" y="463107"/>
                  </a:lnTo>
                  <a:lnTo>
                    <a:pt x="2666951" y="431767"/>
                  </a:lnTo>
                  <a:lnTo>
                    <a:pt x="2633835" y="401347"/>
                  </a:lnTo>
                  <a:lnTo>
                    <a:pt x="2599862" y="371866"/>
                  </a:lnTo>
                  <a:lnTo>
                    <a:pt x="2565053" y="343345"/>
                  </a:lnTo>
                  <a:lnTo>
                    <a:pt x="2529428" y="315806"/>
                  </a:lnTo>
                  <a:lnTo>
                    <a:pt x="2493008" y="289268"/>
                  </a:lnTo>
                  <a:lnTo>
                    <a:pt x="2455813" y="263753"/>
                  </a:lnTo>
                  <a:lnTo>
                    <a:pt x="2417865" y="239281"/>
                  </a:lnTo>
                  <a:lnTo>
                    <a:pt x="2379184" y="215873"/>
                  </a:lnTo>
                  <a:lnTo>
                    <a:pt x="2339791" y="193549"/>
                  </a:lnTo>
                  <a:lnTo>
                    <a:pt x="2299706" y="172330"/>
                  </a:lnTo>
                  <a:lnTo>
                    <a:pt x="2258950" y="152237"/>
                  </a:lnTo>
                  <a:lnTo>
                    <a:pt x="2217543" y="133291"/>
                  </a:lnTo>
                  <a:lnTo>
                    <a:pt x="2175507" y="115512"/>
                  </a:lnTo>
                  <a:lnTo>
                    <a:pt x="2132862" y="98920"/>
                  </a:lnTo>
                  <a:lnTo>
                    <a:pt x="2089629" y="83537"/>
                  </a:lnTo>
                  <a:lnTo>
                    <a:pt x="2045828" y="69384"/>
                  </a:lnTo>
                  <a:lnTo>
                    <a:pt x="2001480" y="56480"/>
                  </a:lnTo>
                  <a:lnTo>
                    <a:pt x="1956606" y="44846"/>
                  </a:lnTo>
                  <a:lnTo>
                    <a:pt x="1911226" y="34504"/>
                  </a:lnTo>
                  <a:lnTo>
                    <a:pt x="1865362" y="25474"/>
                  </a:lnTo>
                  <a:lnTo>
                    <a:pt x="1819033" y="17776"/>
                  </a:lnTo>
                  <a:lnTo>
                    <a:pt x="1772260" y="11432"/>
                  </a:lnTo>
                  <a:lnTo>
                    <a:pt x="1725065" y="6461"/>
                  </a:lnTo>
                  <a:lnTo>
                    <a:pt x="1677467" y="2885"/>
                  </a:lnTo>
                  <a:lnTo>
                    <a:pt x="1629488" y="724"/>
                  </a:lnTo>
                  <a:lnTo>
                    <a:pt x="1581148" y="0"/>
                  </a:lnTo>
                  <a:close/>
                </a:path>
              </a:pathLst>
            </a:custGeom>
            <a:solidFill>
              <a:srgbClr val="D8D4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8703" y="4550294"/>
              <a:ext cx="4463437" cy="7132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423" y="2563973"/>
              <a:ext cx="1895151" cy="18951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27549" y="1947702"/>
              <a:ext cx="3162300" cy="3162300"/>
            </a:xfrm>
            <a:custGeom>
              <a:avLst/>
              <a:gdLst/>
              <a:ahLst/>
              <a:cxnLst/>
              <a:rect l="l" t="t" r="r" b="b"/>
              <a:pathLst>
                <a:path w="3162300" h="3162300">
                  <a:moveTo>
                    <a:pt x="1581148" y="0"/>
                  </a:moveTo>
                  <a:lnTo>
                    <a:pt x="1532808" y="724"/>
                  </a:lnTo>
                  <a:lnTo>
                    <a:pt x="1484829" y="2885"/>
                  </a:lnTo>
                  <a:lnTo>
                    <a:pt x="1437231" y="6461"/>
                  </a:lnTo>
                  <a:lnTo>
                    <a:pt x="1390036" y="11432"/>
                  </a:lnTo>
                  <a:lnTo>
                    <a:pt x="1343264" y="17776"/>
                  </a:lnTo>
                  <a:lnTo>
                    <a:pt x="1296935" y="25474"/>
                  </a:lnTo>
                  <a:lnTo>
                    <a:pt x="1251070" y="34504"/>
                  </a:lnTo>
                  <a:lnTo>
                    <a:pt x="1205690" y="44846"/>
                  </a:lnTo>
                  <a:lnTo>
                    <a:pt x="1160816" y="56480"/>
                  </a:lnTo>
                  <a:lnTo>
                    <a:pt x="1116468" y="69384"/>
                  </a:lnTo>
                  <a:lnTo>
                    <a:pt x="1072667" y="83537"/>
                  </a:lnTo>
                  <a:lnTo>
                    <a:pt x="1029434" y="98920"/>
                  </a:lnTo>
                  <a:lnTo>
                    <a:pt x="986789" y="115512"/>
                  </a:lnTo>
                  <a:lnTo>
                    <a:pt x="944753" y="133291"/>
                  </a:lnTo>
                  <a:lnTo>
                    <a:pt x="903347" y="152237"/>
                  </a:lnTo>
                  <a:lnTo>
                    <a:pt x="862591" y="172330"/>
                  </a:lnTo>
                  <a:lnTo>
                    <a:pt x="822506" y="193549"/>
                  </a:lnTo>
                  <a:lnTo>
                    <a:pt x="783112" y="215873"/>
                  </a:lnTo>
                  <a:lnTo>
                    <a:pt x="744431" y="239281"/>
                  </a:lnTo>
                  <a:lnTo>
                    <a:pt x="706483" y="263753"/>
                  </a:lnTo>
                  <a:lnTo>
                    <a:pt x="669289" y="289269"/>
                  </a:lnTo>
                  <a:lnTo>
                    <a:pt x="632869" y="315806"/>
                  </a:lnTo>
                  <a:lnTo>
                    <a:pt x="597244" y="343346"/>
                  </a:lnTo>
                  <a:lnTo>
                    <a:pt x="562434" y="371866"/>
                  </a:lnTo>
                  <a:lnTo>
                    <a:pt x="528461" y="401347"/>
                  </a:lnTo>
                  <a:lnTo>
                    <a:pt x="495345" y="431768"/>
                  </a:lnTo>
                  <a:lnTo>
                    <a:pt x="463107" y="463108"/>
                  </a:lnTo>
                  <a:lnTo>
                    <a:pt x="431767" y="495346"/>
                  </a:lnTo>
                  <a:lnTo>
                    <a:pt x="401347" y="528462"/>
                  </a:lnTo>
                  <a:lnTo>
                    <a:pt x="371866" y="562435"/>
                  </a:lnTo>
                  <a:lnTo>
                    <a:pt x="343345" y="597244"/>
                  </a:lnTo>
                  <a:lnTo>
                    <a:pt x="315806" y="632869"/>
                  </a:lnTo>
                  <a:lnTo>
                    <a:pt x="289268" y="669289"/>
                  </a:lnTo>
                  <a:lnTo>
                    <a:pt x="263753" y="706484"/>
                  </a:lnTo>
                  <a:lnTo>
                    <a:pt x="239281" y="744432"/>
                  </a:lnTo>
                  <a:lnTo>
                    <a:pt x="215873" y="783113"/>
                  </a:lnTo>
                  <a:lnTo>
                    <a:pt x="193549" y="822507"/>
                  </a:lnTo>
                  <a:lnTo>
                    <a:pt x="172330" y="862592"/>
                  </a:lnTo>
                  <a:lnTo>
                    <a:pt x="152237" y="903348"/>
                  </a:lnTo>
                  <a:lnTo>
                    <a:pt x="133291" y="944754"/>
                  </a:lnTo>
                  <a:lnTo>
                    <a:pt x="115512" y="986790"/>
                  </a:lnTo>
                  <a:lnTo>
                    <a:pt x="98920" y="1029435"/>
                  </a:lnTo>
                  <a:lnTo>
                    <a:pt x="83537" y="1072669"/>
                  </a:lnTo>
                  <a:lnTo>
                    <a:pt x="69384" y="1116470"/>
                  </a:lnTo>
                  <a:lnTo>
                    <a:pt x="56480" y="1160817"/>
                  </a:lnTo>
                  <a:lnTo>
                    <a:pt x="44846" y="1205692"/>
                  </a:lnTo>
                  <a:lnTo>
                    <a:pt x="34504" y="1251071"/>
                  </a:lnTo>
                  <a:lnTo>
                    <a:pt x="25474" y="1296936"/>
                  </a:lnTo>
                  <a:lnTo>
                    <a:pt x="17776" y="1343265"/>
                  </a:lnTo>
                  <a:lnTo>
                    <a:pt x="11432" y="1390037"/>
                  </a:lnTo>
                  <a:lnTo>
                    <a:pt x="6461" y="1437233"/>
                  </a:lnTo>
                  <a:lnTo>
                    <a:pt x="2885" y="1484830"/>
                  </a:lnTo>
                  <a:lnTo>
                    <a:pt x="724" y="1532809"/>
                  </a:lnTo>
                  <a:lnTo>
                    <a:pt x="0" y="1581150"/>
                  </a:lnTo>
                  <a:lnTo>
                    <a:pt x="724" y="1629490"/>
                  </a:lnTo>
                  <a:lnTo>
                    <a:pt x="2885" y="1677469"/>
                  </a:lnTo>
                  <a:lnTo>
                    <a:pt x="6461" y="1725066"/>
                  </a:lnTo>
                  <a:lnTo>
                    <a:pt x="11432" y="1772262"/>
                  </a:lnTo>
                  <a:lnTo>
                    <a:pt x="17776" y="1819034"/>
                  </a:lnTo>
                  <a:lnTo>
                    <a:pt x="25474" y="1865363"/>
                  </a:lnTo>
                  <a:lnTo>
                    <a:pt x="34504" y="1911228"/>
                  </a:lnTo>
                  <a:lnTo>
                    <a:pt x="44846" y="1956607"/>
                  </a:lnTo>
                  <a:lnTo>
                    <a:pt x="56480" y="2001481"/>
                  </a:lnTo>
                  <a:lnTo>
                    <a:pt x="69384" y="2045829"/>
                  </a:lnTo>
                  <a:lnTo>
                    <a:pt x="83537" y="2089630"/>
                  </a:lnTo>
                  <a:lnTo>
                    <a:pt x="98920" y="2132864"/>
                  </a:lnTo>
                  <a:lnTo>
                    <a:pt x="115512" y="2175509"/>
                  </a:lnTo>
                  <a:lnTo>
                    <a:pt x="133291" y="2217545"/>
                  </a:lnTo>
                  <a:lnTo>
                    <a:pt x="152237" y="2258951"/>
                  </a:lnTo>
                  <a:lnTo>
                    <a:pt x="172330" y="2299707"/>
                  </a:lnTo>
                  <a:lnTo>
                    <a:pt x="193549" y="2339792"/>
                  </a:lnTo>
                  <a:lnTo>
                    <a:pt x="215873" y="2379186"/>
                  </a:lnTo>
                  <a:lnTo>
                    <a:pt x="239281" y="2417867"/>
                  </a:lnTo>
                  <a:lnTo>
                    <a:pt x="263753" y="2455815"/>
                  </a:lnTo>
                  <a:lnTo>
                    <a:pt x="289268" y="2493009"/>
                  </a:lnTo>
                  <a:lnTo>
                    <a:pt x="315806" y="2529429"/>
                  </a:lnTo>
                  <a:lnTo>
                    <a:pt x="343345" y="2565054"/>
                  </a:lnTo>
                  <a:lnTo>
                    <a:pt x="371866" y="2599864"/>
                  </a:lnTo>
                  <a:lnTo>
                    <a:pt x="401347" y="2633836"/>
                  </a:lnTo>
                  <a:lnTo>
                    <a:pt x="431767" y="2666952"/>
                  </a:lnTo>
                  <a:lnTo>
                    <a:pt x="463107" y="2699191"/>
                  </a:lnTo>
                  <a:lnTo>
                    <a:pt x="495345" y="2730530"/>
                  </a:lnTo>
                  <a:lnTo>
                    <a:pt x="528461" y="2760951"/>
                  </a:lnTo>
                  <a:lnTo>
                    <a:pt x="562434" y="2790432"/>
                  </a:lnTo>
                  <a:lnTo>
                    <a:pt x="597244" y="2818952"/>
                  </a:lnTo>
                  <a:lnTo>
                    <a:pt x="632869" y="2846492"/>
                  </a:lnTo>
                  <a:lnTo>
                    <a:pt x="669289" y="2873029"/>
                  </a:lnTo>
                  <a:lnTo>
                    <a:pt x="706483" y="2898545"/>
                  </a:lnTo>
                  <a:lnTo>
                    <a:pt x="744431" y="2923017"/>
                  </a:lnTo>
                  <a:lnTo>
                    <a:pt x="783112" y="2946425"/>
                  </a:lnTo>
                  <a:lnTo>
                    <a:pt x="822506" y="2968749"/>
                  </a:lnTo>
                  <a:lnTo>
                    <a:pt x="862591" y="2989968"/>
                  </a:lnTo>
                  <a:lnTo>
                    <a:pt x="903347" y="3010061"/>
                  </a:lnTo>
                  <a:lnTo>
                    <a:pt x="944753" y="3029007"/>
                  </a:lnTo>
                  <a:lnTo>
                    <a:pt x="986789" y="3046786"/>
                  </a:lnTo>
                  <a:lnTo>
                    <a:pt x="1029434" y="3063378"/>
                  </a:lnTo>
                  <a:lnTo>
                    <a:pt x="1072667" y="3078760"/>
                  </a:lnTo>
                  <a:lnTo>
                    <a:pt x="1116468" y="3092914"/>
                  </a:lnTo>
                  <a:lnTo>
                    <a:pt x="1160816" y="3105818"/>
                  </a:lnTo>
                  <a:lnTo>
                    <a:pt x="1205690" y="3117451"/>
                  </a:lnTo>
                  <a:lnTo>
                    <a:pt x="1251070" y="3127794"/>
                  </a:lnTo>
                  <a:lnTo>
                    <a:pt x="1296935" y="3136824"/>
                  </a:lnTo>
                  <a:lnTo>
                    <a:pt x="1343264" y="3144522"/>
                  </a:lnTo>
                  <a:lnTo>
                    <a:pt x="1390036" y="3150866"/>
                  </a:lnTo>
                  <a:lnTo>
                    <a:pt x="1437231" y="3155837"/>
                  </a:lnTo>
                  <a:lnTo>
                    <a:pt x="1484829" y="3159413"/>
                  </a:lnTo>
                  <a:lnTo>
                    <a:pt x="1532808" y="3161573"/>
                  </a:lnTo>
                  <a:lnTo>
                    <a:pt x="1581148" y="3162298"/>
                  </a:lnTo>
                  <a:lnTo>
                    <a:pt x="1629488" y="3161573"/>
                  </a:lnTo>
                  <a:lnTo>
                    <a:pt x="1677467" y="3159413"/>
                  </a:lnTo>
                  <a:lnTo>
                    <a:pt x="1725065" y="3155837"/>
                  </a:lnTo>
                  <a:lnTo>
                    <a:pt x="1772260" y="3150866"/>
                  </a:lnTo>
                  <a:lnTo>
                    <a:pt x="1819033" y="3144522"/>
                  </a:lnTo>
                  <a:lnTo>
                    <a:pt x="1865362" y="3136824"/>
                  </a:lnTo>
                  <a:lnTo>
                    <a:pt x="1911226" y="3127794"/>
                  </a:lnTo>
                  <a:lnTo>
                    <a:pt x="1956606" y="3117451"/>
                  </a:lnTo>
                  <a:lnTo>
                    <a:pt x="2001480" y="3105818"/>
                  </a:lnTo>
                  <a:lnTo>
                    <a:pt x="2045828" y="3092914"/>
                  </a:lnTo>
                  <a:lnTo>
                    <a:pt x="2089629" y="3078760"/>
                  </a:lnTo>
                  <a:lnTo>
                    <a:pt x="2132862" y="3063378"/>
                  </a:lnTo>
                  <a:lnTo>
                    <a:pt x="2175507" y="3046786"/>
                  </a:lnTo>
                  <a:lnTo>
                    <a:pt x="2217543" y="3029007"/>
                  </a:lnTo>
                  <a:lnTo>
                    <a:pt x="2258950" y="3010061"/>
                  </a:lnTo>
                  <a:lnTo>
                    <a:pt x="2299706" y="2989968"/>
                  </a:lnTo>
                  <a:lnTo>
                    <a:pt x="2339791" y="2968749"/>
                  </a:lnTo>
                  <a:lnTo>
                    <a:pt x="2379184" y="2946425"/>
                  </a:lnTo>
                  <a:lnTo>
                    <a:pt x="2417865" y="2923017"/>
                  </a:lnTo>
                  <a:lnTo>
                    <a:pt x="2455813" y="2898545"/>
                  </a:lnTo>
                  <a:lnTo>
                    <a:pt x="2493008" y="2873029"/>
                  </a:lnTo>
                  <a:lnTo>
                    <a:pt x="2529428" y="2846492"/>
                  </a:lnTo>
                  <a:lnTo>
                    <a:pt x="2565053" y="2818952"/>
                  </a:lnTo>
                  <a:lnTo>
                    <a:pt x="2599862" y="2790432"/>
                  </a:lnTo>
                  <a:lnTo>
                    <a:pt x="2633835" y="2760951"/>
                  </a:lnTo>
                  <a:lnTo>
                    <a:pt x="2666951" y="2730530"/>
                  </a:lnTo>
                  <a:lnTo>
                    <a:pt x="2699189" y="2699191"/>
                  </a:lnTo>
                  <a:lnTo>
                    <a:pt x="2730529" y="2666952"/>
                  </a:lnTo>
                  <a:lnTo>
                    <a:pt x="2760950" y="2633836"/>
                  </a:lnTo>
                  <a:lnTo>
                    <a:pt x="2790431" y="2599864"/>
                  </a:lnTo>
                  <a:lnTo>
                    <a:pt x="2818951" y="2565054"/>
                  </a:lnTo>
                  <a:lnTo>
                    <a:pt x="2846491" y="2529429"/>
                  </a:lnTo>
                  <a:lnTo>
                    <a:pt x="2873028" y="2493009"/>
                  </a:lnTo>
                  <a:lnTo>
                    <a:pt x="2898543" y="2455815"/>
                  </a:lnTo>
                  <a:lnTo>
                    <a:pt x="2923016" y="2417867"/>
                  </a:lnTo>
                  <a:lnTo>
                    <a:pt x="2946424" y="2379186"/>
                  </a:lnTo>
                  <a:lnTo>
                    <a:pt x="2968748" y="2339792"/>
                  </a:lnTo>
                  <a:lnTo>
                    <a:pt x="2989966" y="2299707"/>
                  </a:lnTo>
                  <a:lnTo>
                    <a:pt x="3010059" y="2258951"/>
                  </a:lnTo>
                  <a:lnTo>
                    <a:pt x="3029006" y="2217545"/>
                  </a:lnTo>
                  <a:lnTo>
                    <a:pt x="3046785" y="2175509"/>
                  </a:lnTo>
                  <a:lnTo>
                    <a:pt x="3063376" y="2132864"/>
                  </a:lnTo>
                  <a:lnTo>
                    <a:pt x="3078759" y="2089630"/>
                  </a:lnTo>
                  <a:lnTo>
                    <a:pt x="3092913" y="2045829"/>
                  </a:lnTo>
                  <a:lnTo>
                    <a:pt x="3105817" y="2001481"/>
                  </a:lnTo>
                  <a:lnTo>
                    <a:pt x="3117450" y="1956607"/>
                  </a:lnTo>
                  <a:lnTo>
                    <a:pt x="3127792" y="1911228"/>
                  </a:lnTo>
                  <a:lnTo>
                    <a:pt x="3136823" y="1865363"/>
                  </a:lnTo>
                  <a:lnTo>
                    <a:pt x="3144520" y="1819034"/>
                  </a:lnTo>
                  <a:lnTo>
                    <a:pt x="3150865" y="1772262"/>
                  </a:lnTo>
                  <a:lnTo>
                    <a:pt x="3155835" y="1725066"/>
                  </a:lnTo>
                  <a:lnTo>
                    <a:pt x="3159411" y="1677469"/>
                  </a:lnTo>
                  <a:lnTo>
                    <a:pt x="3161572" y="1629490"/>
                  </a:lnTo>
                  <a:lnTo>
                    <a:pt x="3162297" y="1581150"/>
                  </a:lnTo>
                  <a:lnTo>
                    <a:pt x="3161572" y="1532809"/>
                  </a:lnTo>
                  <a:lnTo>
                    <a:pt x="3159411" y="1484830"/>
                  </a:lnTo>
                  <a:lnTo>
                    <a:pt x="3155835" y="1437233"/>
                  </a:lnTo>
                  <a:lnTo>
                    <a:pt x="3150865" y="1390037"/>
                  </a:lnTo>
                  <a:lnTo>
                    <a:pt x="3144520" y="1343265"/>
                  </a:lnTo>
                  <a:lnTo>
                    <a:pt x="3136823" y="1296936"/>
                  </a:lnTo>
                  <a:lnTo>
                    <a:pt x="3127792" y="1251071"/>
                  </a:lnTo>
                  <a:lnTo>
                    <a:pt x="3117450" y="1205692"/>
                  </a:lnTo>
                  <a:lnTo>
                    <a:pt x="3105817" y="1160817"/>
                  </a:lnTo>
                  <a:lnTo>
                    <a:pt x="3092913" y="1116470"/>
                  </a:lnTo>
                  <a:lnTo>
                    <a:pt x="3078759" y="1072669"/>
                  </a:lnTo>
                  <a:lnTo>
                    <a:pt x="3063376" y="1029435"/>
                  </a:lnTo>
                  <a:lnTo>
                    <a:pt x="3046785" y="986790"/>
                  </a:lnTo>
                  <a:lnTo>
                    <a:pt x="3029006" y="944754"/>
                  </a:lnTo>
                  <a:lnTo>
                    <a:pt x="3010059" y="903348"/>
                  </a:lnTo>
                  <a:lnTo>
                    <a:pt x="2989966" y="862592"/>
                  </a:lnTo>
                  <a:lnTo>
                    <a:pt x="2968748" y="822507"/>
                  </a:lnTo>
                  <a:lnTo>
                    <a:pt x="2946424" y="783113"/>
                  </a:lnTo>
                  <a:lnTo>
                    <a:pt x="2923016" y="744432"/>
                  </a:lnTo>
                  <a:lnTo>
                    <a:pt x="2898543" y="706484"/>
                  </a:lnTo>
                  <a:lnTo>
                    <a:pt x="2873028" y="669289"/>
                  </a:lnTo>
                  <a:lnTo>
                    <a:pt x="2846491" y="632869"/>
                  </a:lnTo>
                  <a:lnTo>
                    <a:pt x="2818951" y="597244"/>
                  </a:lnTo>
                  <a:lnTo>
                    <a:pt x="2790431" y="562435"/>
                  </a:lnTo>
                  <a:lnTo>
                    <a:pt x="2760950" y="528462"/>
                  </a:lnTo>
                  <a:lnTo>
                    <a:pt x="2730529" y="495346"/>
                  </a:lnTo>
                  <a:lnTo>
                    <a:pt x="2699189" y="463108"/>
                  </a:lnTo>
                  <a:lnTo>
                    <a:pt x="2666951" y="431768"/>
                  </a:lnTo>
                  <a:lnTo>
                    <a:pt x="2633835" y="401347"/>
                  </a:lnTo>
                  <a:lnTo>
                    <a:pt x="2599862" y="371866"/>
                  </a:lnTo>
                  <a:lnTo>
                    <a:pt x="2565053" y="343346"/>
                  </a:lnTo>
                  <a:lnTo>
                    <a:pt x="2529428" y="315806"/>
                  </a:lnTo>
                  <a:lnTo>
                    <a:pt x="2493008" y="289269"/>
                  </a:lnTo>
                  <a:lnTo>
                    <a:pt x="2455813" y="263753"/>
                  </a:lnTo>
                  <a:lnTo>
                    <a:pt x="2417865" y="239281"/>
                  </a:lnTo>
                  <a:lnTo>
                    <a:pt x="2379184" y="215873"/>
                  </a:lnTo>
                  <a:lnTo>
                    <a:pt x="2339791" y="193549"/>
                  </a:lnTo>
                  <a:lnTo>
                    <a:pt x="2299706" y="172330"/>
                  </a:lnTo>
                  <a:lnTo>
                    <a:pt x="2258950" y="152237"/>
                  </a:lnTo>
                  <a:lnTo>
                    <a:pt x="2217543" y="133291"/>
                  </a:lnTo>
                  <a:lnTo>
                    <a:pt x="2175507" y="115512"/>
                  </a:lnTo>
                  <a:lnTo>
                    <a:pt x="2132862" y="98920"/>
                  </a:lnTo>
                  <a:lnTo>
                    <a:pt x="2089629" y="83537"/>
                  </a:lnTo>
                  <a:lnTo>
                    <a:pt x="2045828" y="69384"/>
                  </a:lnTo>
                  <a:lnTo>
                    <a:pt x="2001480" y="56480"/>
                  </a:lnTo>
                  <a:lnTo>
                    <a:pt x="1956606" y="44846"/>
                  </a:lnTo>
                  <a:lnTo>
                    <a:pt x="1911226" y="34504"/>
                  </a:lnTo>
                  <a:lnTo>
                    <a:pt x="1865362" y="25474"/>
                  </a:lnTo>
                  <a:lnTo>
                    <a:pt x="1819033" y="17776"/>
                  </a:lnTo>
                  <a:lnTo>
                    <a:pt x="1772260" y="11432"/>
                  </a:lnTo>
                  <a:lnTo>
                    <a:pt x="1725065" y="6461"/>
                  </a:lnTo>
                  <a:lnTo>
                    <a:pt x="1677467" y="2885"/>
                  </a:lnTo>
                  <a:lnTo>
                    <a:pt x="1629488" y="724"/>
                  </a:lnTo>
                  <a:lnTo>
                    <a:pt x="1581148" y="0"/>
                  </a:lnTo>
                  <a:close/>
                </a:path>
              </a:pathLst>
            </a:custGeom>
            <a:solidFill>
              <a:srgbClr val="D8D4D0">
                <a:alpha val="862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3743" y="5864977"/>
            <a:ext cx="5652388" cy="89364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71750" y="3376676"/>
            <a:ext cx="2552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F1D1A"/>
                </a:solidFill>
                <a:latin typeface="Malgun Gothic"/>
                <a:cs typeface="Malgun Gothic"/>
              </a:rPr>
              <a:t>university</a:t>
            </a:r>
            <a:r>
              <a:rPr sz="1800" b="1" spc="-5" dirty="0">
                <a:solidFill>
                  <a:srgbClr val="1F1D1A"/>
                </a:solidFill>
                <a:latin typeface="Malgun Gothic"/>
                <a:cs typeface="Malgun Gothic"/>
              </a:rPr>
              <a:t> </a:t>
            </a:r>
            <a:r>
              <a:rPr sz="1800" b="1" spc="-10" dirty="0">
                <a:solidFill>
                  <a:srgbClr val="1F1D1A"/>
                </a:solidFill>
                <a:latin typeface="Malgun Gothic"/>
                <a:cs typeface="Malgun Gothic"/>
              </a:rPr>
              <a:t>departments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2603" y="2803012"/>
            <a:ext cx="11555730" cy="1525905"/>
            <a:chOff x="462603" y="2803012"/>
            <a:chExt cx="11555730" cy="152590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2956" y="2803012"/>
              <a:ext cx="4245225" cy="7869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603" y="3635702"/>
              <a:ext cx="3907082" cy="692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549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Predicting future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38DBEB-B708-9F11-610F-9DC4FA8DBC88}"/>
              </a:ext>
            </a:extLst>
          </p:cNvPr>
          <p:cNvSpPr txBox="1"/>
          <p:nvPr/>
        </p:nvSpPr>
        <p:spPr>
          <a:xfrm>
            <a:off x="1321997" y="2096318"/>
            <a:ext cx="9276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Future dataset + Best Model with best hyperparameters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3906485-5622-2402-4D7E-861BBB327438}"/>
              </a:ext>
            </a:extLst>
          </p:cNvPr>
          <p:cNvSpPr/>
          <p:nvPr/>
        </p:nvSpPr>
        <p:spPr>
          <a:xfrm>
            <a:off x="5262924" y="2786858"/>
            <a:ext cx="457200" cy="562707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CC337-146B-A33D-11AC-5B61E9E8AC07}"/>
              </a:ext>
            </a:extLst>
          </p:cNvPr>
          <p:cNvSpPr txBox="1"/>
          <p:nvPr/>
        </p:nvSpPr>
        <p:spPr>
          <a:xfrm>
            <a:off x="869950" y="3486108"/>
            <a:ext cx="10180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accent4"/>
                </a:solidFill>
              </a:rPr>
              <a:t>Changing a type of target variable ‘</a:t>
            </a:r>
            <a:r>
              <a:rPr lang="ko-KR" altLang="en-US" sz="3000" spc="-300" dirty="0">
                <a:solidFill>
                  <a:schemeClr val="accent4"/>
                </a:solidFill>
              </a:rPr>
              <a:t>지원자</a:t>
            </a:r>
            <a:r>
              <a:rPr lang="en-US" altLang="ko-KR" sz="3000" spc="-300" dirty="0">
                <a:solidFill>
                  <a:schemeClr val="accent4"/>
                </a:solidFill>
              </a:rPr>
              <a:t>_</a:t>
            </a:r>
            <a:r>
              <a:rPr lang="ko-KR" altLang="en-US" sz="3000" spc="-300" dirty="0">
                <a:solidFill>
                  <a:schemeClr val="accent4"/>
                </a:solidFill>
              </a:rPr>
              <a:t>전체</a:t>
            </a:r>
            <a:r>
              <a:rPr lang="en-US" altLang="ko-KR" sz="3000" spc="-300" dirty="0">
                <a:solidFill>
                  <a:schemeClr val="accent4"/>
                </a:solidFill>
              </a:rPr>
              <a:t>_</a:t>
            </a:r>
            <a:r>
              <a:rPr lang="ko-KR" altLang="en-US" sz="3000" spc="-300" dirty="0">
                <a:solidFill>
                  <a:schemeClr val="accent4"/>
                </a:solidFill>
              </a:rPr>
              <a:t>계</a:t>
            </a:r>
            <a:r>
              <a:rPr lang="en-US" altLang="ko-KR" sz="3000" spc="-300" dirty="0">
                <a:solidFill>
                  <a:schemeClr val="accent4"/>
                </a:solidFill>
              </a:rPr>
              <a:t>’ into integer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70761-6049-CDE6-C877-12CFF60DFE20}"/>
              </a:ext>
            </a:extLst>
          </p:cNvPr>
          <p:cNvSpPr txBox="1"/>
          <p:nvPr/>
        </p:nvSpPr>
        <p:spPr>
          <a:xfrm>
            <a:off x="2109666" y="4810398"/>
            <a:ext cx="65069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3000" spc="-300" dirty="0">
                <a:solidFill>
                  <a:schemeClr val="accent4"/>
                </a:solidFill>
              </a:rPr>
              <a:t>Adding new column ‘</a:t>
            </a:r>
            <a:r>
              <a:rPr lang="en-GB" altLang="ko-KR" sz="3000" spc="-300" dirty="0" err="1">
                <a:solidFill>
                  <a:schemeClr val="accent4"/>
                </a:solidFill>
              </a:rPr>
              <a:t>competition_rate</a:t>
            </a:r>
            <a:r>
              <a:rPr lang="en-GB" altLang="ko-KR" sz="3000" spc="-300" dirty="0">
                <a:solidFill>
                  <a:schemeClr val="accent4"/>
                </a:solidFill>
              </a:rPr>
              <a:t>’</a:t>
            </a:r>
            <a:endParaRPr lang="ko-KR" altLang="en-US" sz="3000" spc="-300" dirty="0">
              <a:solidFill>
                <a:schemeClr val="accent4"/>
              </a:solidFill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7537A66-E68A-0E06-FFD7-0E9A73C57B09}"/>
              </a:ext>
            </a:extLst>
          </p:cNvPr>
          <p:cNvSpPr/>
          <p:nvPr/>
        </p:nvSpPr>
        <p:spPr>
          <a:xfrm>
            <a:off x="5262924" y="4113894"/>
            <a:ext cx="457200" cy="562707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132D7-A244-CD4A-BFEE-1CC2BC1F4290}"/>
              </a:ext>
            </a:extLst>
          </p:cNvPr>
          <p:cNvSpPr txBox="1"/>
          <p:nvPr/>
        </p:nvSpPr>
        <p:spPr>
          <a:xfrm>
            <a:off x="2318219" y="5298138"/>
            <a:ext cx="6346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150" dirty="0" err="1">
                <a:solidFill>
                  <a:schemeClr val="bg1">
                    <a:lumMod val="50000"/>
                  </a:schemeClr>
                </a:solidFill>
              </a:rPr>
              <a:t>competition_rate</a:t>
            </a:r>
            <a:r>
              <a:rPr lang="en-GB" altLang="ko-KR" sz="2000" spc="-150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'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지원자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_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전체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_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계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’ / '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모집인원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_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학부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_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계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  <a:effectLst/>
              </a:rPr>
              <a:t>'</a:t>
            </a:r>
            <a:endParaRPr lang="ko-KR" altLang="en-US" sz="2000" spc="-1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5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907720" y="5667114"/>
            <a:ext cx="1037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Add latitude and longitude data to represent in map chart of  Spotfire.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E98FE5-B673-5FA6-1DCF-0742E5E4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449"/>
            <a:ext cx="6422371" cy="39045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F35F48-78E9-E8B7-EBD2-61936B55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989" y="1593844"/>
            <a:ext cx="6267011" cy="39501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7CBC0D-11EF-1D89-4079-5DD59E693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4728"/>
            <a:ext cx="12192000" cy="3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840669" y="5661979"/>
            <a:ext cx="851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Average department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competitiveness by region in 2026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D1C848-C837-D30B-7A9B-FD2461EF8056}"/>
              </a:ext>
            </a:extLst>
          </p:cNvPr>
          <p:cNvGrpSpPr/>
          <p:nvPr/>
        </p:nvGrpSpPr>
        <p:grpSpPr>
          <a:xfrm>
            <a:off x="2410514" y="1196021"/>
            <a:ext cx="7370971" cy="4465958"/>
            <a:chOff x="1587500" y="1201156"/>
            <a:chExt cx="7370971" cy="44659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6CC98C-022A-F2BB-2D90-A2D24E60D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500" y="1201156"/>
              <a:ext cx="5978712" cy="4465958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1B07B4A-1581-DAAA-6B9D-93BAC5BD66FE}"/>
                </a:ext>
              </a:extLst>
            </p:cNvPr>
            <p:cNvGrpSpPr/>
            <p:nvPr/>
          </p:nvGrpSpPr>
          <p:grpSpPr>
            <a:xfrm>
              <a:off x="7873743" y="1357604"/>
              <a:ext cx="1084728" cy="4153062"/>
              <a:chOff x="7731218" y="1331937"/>
              <a:chExt cx="1084728" cy="415306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989F8A3-BC6B-B2DE-2BF4-C769EB869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1218" y="1395413"/>
                <a:ext cx="638175" cy="406717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75A98D-FBAF-820B-532D-A10880517013}"/>
                  </a:ext>
                </a:extLst>
              </p:cNvPr>
              <p:cNvSpPr txBox="1"/>
              <p:nvPr/>
            </p:nvSpPr>
            <p:spPr>
              <a:xfrm>
                <a:off x="8268119" y="1331937"/>
                <a:ext cx="532560" cy="1985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6.47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7.06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6.38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6.07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5.58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6.88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6.29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6.17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42A9FA-8306-52E2-EAB8-BAED4D85C212}"/>
                  </a:ext>
                </a:extLst>
              </p:cNvPr>
              <p:cNvSpPr txBox="1"/>
              <p:nvPr/>
            </p:nvSpPr>
            <p:spPr>
              <a:xfrm>
                <a:off x="8283386" y="3253619"/>
                <a:ext cx="532560" cy="2231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7.91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5.25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6.08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8.20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6.31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6.15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4.81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7.46</a:t>
                </a:r>
              </a:p>
              <a:p>
                <a:pPr algn="ctr">
                  <a:spcBef>
                    <a:spcPts val="470"/>
                  </a:spcBef>
                  <a:spcAft>
                    <a:spcPts val="100"/>
                  </a:spcAft>
                </a:pPr>
                <a:r>
                  <a:rPr lang="en-US" altLang="ko-KR" sz="1100" dirty="0"/>
                  <a:t>6.54</a:t>
                </a:r>
                <a:endParaRPr lang="ko-KR" alt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31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080075" y="5314077"/>
            <a:ext cx="100318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Additional analysis of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noto"/>
              </a:rPr>
              <a:t>Jeju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"/>
              </a:rPr>
              <a:t> with the lowest average competitiveness </a:t>
            </a:r>
          </a:p>
          <a:p>
            <a:pPr algn="ctr"/>
            <a:r>
              <a:rPr lang="en-US" altLang="ko-KR" sz="2800" dirty="0">
                <a:solidFill>
                  <a:srgbClr val="000000"/>
                </a:solidFill>
                <a:latin typeface="noto"/>
              </a:rPr>
              <a:t>and Incheon with the highest average competitiveness</a:t>
            </a:r>
            <a:endParaRPr lang="ko-KR" altLang="en-US" sz="2800" dirty="0">
              <a:solidFill>
                <a:srgbClr val="000000"/>
              </a:solidFill>
              <a:latin typeface="noto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F238BB-7AAB-0FA9-0FFC-11DEF9D9E754}"/>
              </a:ext>
            </a:extLst>
          </p:cNvPr>
          <p:cNvGrpSpPr/>
          <p:nvPr/>
        </p:nvGrpSpPr>
        <p:grpSpPr>
          <a:xfrm>
            <a:off x="1026298" y="1254728"/>
            <a:ext cx="10594808" cy="3881435"/>
            <a:chOff x="1111417" y="1254728"/>
            <a:chExt cx="10594808" cy="388143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C3E7F9B-9EFF-45E6-66F3-69F2C7EB8C8E}"/>
                </a:ext>
              </a:extLst>
            </p:cNvPr>
            <p:cNvGrpSpPr/>
            <p:nvPr/>
          </p:nvGrpSpPr>
          <p:grpSpPr>
            <a:xfrm>
              <a:off x="1111417" y="1254728"/>
              <a:ext cx="8892943" cy="3881435"/>
              <a:chOff x="1676400" y="1239340"/>
              <a:chExt cx="8892943" cy="3881435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EE1F79E-466F-F5E2-3D71-5A5AC731C42F}"/>
                  </a:ext>
                </a:extLst>
              </p:cNvPr>
              <p:cNvGrpSpPr/>
              <p:nvPr/>
            </p:nvGrpSpPr>
            <p:grpSpPr>
              <a:xfrm>
                <a:off x="1676400" y="1239340"/>
                <a:ext cx="8892943" cy="3538954"/>
                <a:chOff x="1902024" y="1418003"/>
                <a:chExt cx="8892943" cy="3538954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C31FD0B2-5985-3747-4835-E2FD2742D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2024" y="1438635"/>
                  <a:ext cx="3905218" cy="3466225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9242F87-19BA-0FCD-17C9-4800C5A1E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89750" y="1418003"/>
                  <a:ext cx="3905217" cy="3538954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F5D9FB-8056-BB54-45B2-5DA1A70AD678}"/>
                  </a:ext>
                </a:extLst>
              </p:cNvPr>
              <p:cNvSpPr txBox="1"/>
              <p:nvPr/>
            </p:nvSpPr>
            <p:spPr>
              <a:xfrm>
                <a:off x="3276082" y="4725762"/>
                <a:ext cx="705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제주</a:t>
                </a:r>
                <a:endParaRPr lang="en-US" altLang="ko-KR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FF876-72E2-E87F-6033-CE34FC8F15C5}"/>
                  </a:ext>
                </a:extLst>
              </p:cNvPr>
              <p:cNvSpPr txBox="1"/>
              <p:nvPr/>
            </p:nvSpPr>
            <p:spPr>
              <a:xfrm>
                <a:off x="8263809" y="4751443"/>
                <a:ext cx="705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인천</a:t>
                </a:r>
                <a:endParaRPr lang="en-US" altLang="ko-KR" dirty="0"/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39CC617-8700-1793-8187-C85D61F11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4360" y="1631800"/>
              <a:ext cx="556962" cy="278481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52C5B0-E546-87CF-4B50-7A9A534B0CFF}"/>
                </a:ext>
              </a:extLst>
            </p:cNvPr>
            <p:cNvSpPr txBox="1"/>
            <p:nvPr/>
          </p:nvSpPr>
          <p:spPr>
            <a:xfrm>
              <a:off x="10454941" y="1771684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0~20%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39F09F-83E3-8B09-6BD8-5EE17070D6B4}"/>
                </a:ext>
              </a:extLst>
            </p:cNvPr>
            <p:cNvSpPr txBox="1"/>
            <p:nvPr/>
          </p:nvSpPr>
          <p:spPr>
            <a:xfrm>
              <a:off x="10454941" y="2302635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20~40%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990949-1451-4F3F-0165-4CF8B4074B2F}"/>
                </a:ext>
              </a:extLst>
            </p:cNvPr>
            <p:cNvSpPr txBox="1"/>
            <p:nvPr/>
          </p:nvSpPr>
          <p:spPr>
            <a:xfrm>
              <a:off x="10454941" y="2859267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40~60%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04F00B-EA2F-BC2F-FEE0-864F469EA61D}"/>
                </a:ext>
              </a:extLst>
            </p:cNvPr>
            <p:cNvSpPr txBox="1"/>
            <p:nvPr/>
          </p:nvSpPr>
          <p:spPr>
            <a:xfrm>
              <a:off x="10454941" y="3363235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60~80%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278260-15E0-F847-6372-DA15C2A9D200}"/>
                </a:ext>
              </a:extLst>
            </p:cNvPr>
            <p:cNvSpPr txBox="1"/>
            <p:nvPr/>
          </p:nvSpPr>
          <p:spPr>
            <a:xfrm>
              <a:off x="10454941" y="3917365"/>
              <a:ext cx="1251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80~100%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86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2414543" y="5667114"/>
            <a:ext cx="736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competitiveness ranking by major series in 2022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6A4DC0-557E-C6FA-D776-A70B45983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76" y="1203577"/>
            <a:ext cx="6775647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2283898" y="5667114"/>
            <a:ext cx="7624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competitiveness ranking by major series in 2026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D27B1D-2398-6992-CA98-2208B81D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15" y="1203577"/>
            <a:ext cx="6916769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772529" y="5667114"/>
            <a:ext cx="864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Average  competitiveness top 5 by middle series in 2022.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80D114-66B2-6C62-CBAB-C2C6F7CA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998" y="1203577"/>
            <a:ext cx="6847979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1892766" y="5667114"/>
            <a:ext cx="8406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Average competitiveness top 5 by middle series in 2026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E6C1D5-9814-67E5-B925-DC1A0977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75" y="1203577"/>
            <a:ext cx="6787049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850817" y="5667114"/>
            <a:ext cx="1049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Average competitiveness top 5  department between 2022 and 2026.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AC47DD-E71A-FDB4-1E23-279B0E1F5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08" y="1203577"/>
            <a:ext cx="7020984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7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00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Visualization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638417" y="5667114"/>
            <a:ext cx="109151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The list of departments with poor competency and the number of times</a:t>
            </a:r>
          </a:p>
          <a:p>
            <a:pPr algn="ctr"/>
            <a:r>
              <a:rPr lang="en-US" altLang="ko-KR" sz="2800" spc="-300" dirty="0">
                <a:solidFill>
                  <a:schemeClr val="accent4"/>
                </a:solidFill>
              </a:rPr>
              <a:t> selected for each year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DB5E50-DCC3-DA75-C139-40AF9BD3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44" y="1203577"/>
            <a:ext cx="6813712" cy="43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5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139" y="336803"/>
            <a:ext cx="4800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305" dirty="0">
                <a:solidFill>
                  <a:srgbClr val="3D3A35"/>
                </a:solidFill>
                <a:latin typeface="Calibri"/>
                <a:cs typeface="Calibri"/>
              </a:rPr>
              <a:t>Problem</a:t>
            </a:r>
            <a:r>
              <a:rPr sz="4400" b="1" spc="-370" dirty="0">
                <a:solidFill>
                  <a:srgbClr val="3D3A35"/>
                </a:solidFill>
                <a:latin typeface="Calibri"/>
                <a:cs typeface="Calibri"/>
              </a:rPr>
              <a:t> </a:t>
            </a:r>
            <a:r>
              <a:rPr sz="4400" b="1" spc="125" dirty="0">
                <a:solidFill>
                  <a:srgbClr val="3D3A35"/>
                </a:solidFill>
                <a:latin typeface="Calibri"/>
                <a:cs typeface="Calibri"/>
              </a:rPr>
              <a:t>definition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8135" y="5940044"/>
            <a:ext cx="827341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b="1" spc="225" dirty="0">
                <a:solidFill>
                  <a:srgbClr val="011893"/>
                </a:solidFill>
                <a:latin typeface="Calibri"/>
                <a:cs typeface="Calibri"/>
              </a:rPr>
              <a:t>As</a:t>
            </a:r>
            <a:r>
              <a:rPr sz="1800" b="1" spc="95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200" dirty="0">
                <a:solidFill>
                  <a:srgbClr val="011893"/>
                </a:solidFill>
                <a:latin typeface="Calibri"/>
                <a:cs typeface="Calibri"/>
              </a:rPr>
              <a:t>the</a:t>
            </a:r>
            <a:r>
              <a:rPr sz="1800" b="1" spc="100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254" dirty="0">
                <a:solidFill>
                  <a:srgbClr val="011893"/>
                </a:solidFill>
                <a:latin typeface="Calibri"/>
                <a:cs typeface="Calibri"/>
              </a:rPr>
              <a:t>number</a:t>
            </a:r>
            <a:r>
              <a:rPr sz="1800" b="1" spc="90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135" dirty="0">
                <a:solidFill>
                  <a:srgbClr val="011893"/>
                </a:solidFill>
                <a:latin typeface="Calibri"/>
                <a:cs typeface="Calibri"/>
              </a:rPr>
              <a:t>of</a:t>
            </a:r>
            <a:r>
              <a:rPr sz="1800" b="1" spc="100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210" dirty="0">
                <a:solidFill>
                  <a:srgbClr val="011893"/>
                </a:solidFill>
                <a:latin typeface="Calibri"/>
                <a:cs typeface="Calibri"/>
              </a:rPr>
              <a:t>students</a:t>
            </a:r>
            <a:r>
              <a:rPr sz="1800" b="1" spc="95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180" dirty="0">
                <a:solidFill>
                  <a:srgbClr val="011893"/>
                </a:solidFill>
                <a:latin typeface="Calibri"/>
                <a:cs typeface="Calibri"/>
              </a:rPr>
              <a:t>decreased,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800" b="1" spc="200" dirty="0">
                <a:solidFill>
                  <a:srgbClr val="011893"/>
                </a:solidFill>
                <a:latin typeface="Calibri"/>
                <a:cs typeface="Calibri"/>
              </a:rPr>
              <a:t>the</a:t>
            </a:r>
            <a:r>
              <a:rPr sz="1800" b="1" spc="110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190" dirty="0">
                <a:solidFill>
                  <a:srgbClr val="011893"/>
                </a:solidFill>
                <a:latin typeface="Calibri"/>
                <a:cs typeface="Calibri"/>
              </a:rPr>
              <a:t>restructuring</a:t>
            </a:r>
            <a:r>
              <a:rPr sz="1800" b="1" spc="105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135" dirty="0">
                <a:solidFill>
                  <a:srgbClr val="011893"/>
                </a:solidFill>
                <a:latin typeface="Calibri"/>
                <a:cs typeface="Calibri"/>
              </a:rPr>
              <a:t>of</a:t>
            </a:r>
            <a:r>
              <a:rPr sz="1800" b="1" spc="105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165" dirty="0">
                <a:solidFill>
                  <a:srgbClr val="011893"/>
                </a:solidFill>
                <a:latin typeface="Calibri"/>
                <a:cs typeface="Calibri"/>
              </a:rPr>
              <a:t>universities</a:t>
            </a:r>
            <a:r>
              <a:rPr sz="1800" b="1" spc="105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229" dirty="0">
                <a:solidFill>
                  <a:srgbClr val="011893"/>
                </a:solidFill>
                <a:latin typeface="Calibri"/>
                <a:cs typeface="Calibri"/>
              </a:rPr>
              <a:t>was</a:t>
            </a:r>
            <a:r>
              <a:rPr sz="1800" b="1" spc="105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160" dirty="0">
                <a:solidFill>
                  <a:srgbClr val="011893"/>
                </a:solidFill>
                <a:latin typeface="Calibri"/>
                <a:cs typeface="Calibri"/>
              </a:rPr>
              <a:t>also</a:t>
            </a:r>
            <a:r>
              <a:rPr sz="1800" b="1" spc="105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235" dirty="0">
                <a:solidFill>
                  <a:srgbClr val="011893"/>
                </a:solidFill>
                <a:latin typeface="Calibri"/>
                <a:cs typeface="Calibri"/>
              </a:rPr>
              <a:t>being</a:t>
            </a:r>
            <a:r>
              <a:rPr sz="1800" b="1" spc="105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175" dirty="0">
                <a:solidFill>
                  <a:srgbClr val="011893"/>
                </a:solidFill>
                <a:latin typeface="Calibri"/>
                <a:cs typeface="Calibri"/>
              </a:rPr>
              <a:t>carried</a:t>
            </a:r>
            <a:r>
              <a:rPr sz="1800" b="1" spc="105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190" dirty="0">
                <a:solidFill>
                  <a:srgbClr val="011893"/>
                </a:solidFill>
                <a:latin typeface="Calibri"/>
                <a:cs typeface="Calibri"/>
              </a:rPr>
              <a:t>out</a:t>
            </a:r>
            <a:r>
              <a:rPr sz="1800" b="1" spc="105" dirty="0">
                <a:solidFill>
                  <a:srgbClr val="011893"/>
                </a:solidFill>
                <a:latin typeface="Calibri"/>
                <a:cs typeface="Calibri"/>
              </a:rPr>
              <a:t> </a:t>
            </a:r>
            <a:r>
              <a:rPr sz="1800" b="1" spc="160" dirty="0">
                <a:solidFill>
                  <a:srgbClr val="011893"/>
                </a:solidFill>
                <a:latin typeface="Calibri"/>
                <a:cs typeface="Calibri"/>
              </a:rPr>
              <a:t>intensively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510" y="2790913"/>
            <a:ext cx="5147785" cy="23774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1566" y="1294895"/>
            <a:ext cx="5414010" cy="4499610"/>
          </a:xfrm>
          <a:prstGeom prst="rect">
            <a:avLst/>
          </a:prstGeom>
          <a:ln w="12700">
            <a:solidFill>
              <a:srgbClr val="BFBFB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marL="314960" marR="307340" indent="-635" algn="ctr">
              <a:lnSpc>
                <a:spcPts val="1900"/>
              </a:lnSpc>
              <a:spcBef>
                <a:spcPts val="5"/>
              </a:spcBef>
            </a:pP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A</a:t>
            </a:r>
            <a:r>
              <a:rPr sz="1600" b="1" spc="-25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trend</a:t>
            </a:r>
            <a:r>
              <a:rPr sz="1600" b="1" spc="-15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of</a:t>
            </a:r>
            <a:r>
              <a:rPr sz="1600" b="1" spc="-10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decreasing</a:t>
            </a:r>
            <a:r>
              <a:rPr sz="1600" b="1" spc="-15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the</a:t>
            </a:r>
            <a:r>
              <a:rPr sz="1600" b="1" spc="-15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474746"/>
                </a:solidFill>
                <a:latin typeface="Malgun Gothic"/>
                <a:cs typeface="Malgun Gothic"/>
              </a:rPr>
              <a:t>school-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age</a:t>
            </a:r>
            <a:r>
              <a:rPr sz="1600" b="1" spc="-15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474746"/>
                </a:solidFill>
                <a:latin typeface="Malgun Gothic"/>
                <a:cs typeface="Malgun Gothic"/>
              </a:rPr>
              <a:t>population 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and</a:t>
            </a:r>
            <a:r>
              <a:rPr sz="1600" b="1" spc="-35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the</a:t>
            </a:r>
            <a:r>
              <a:rPr sz="1600" b="1" spc="-20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number</a:t>
            </a:r>
            <a:r>
              <a:rPr sz="1600" b="1" spc="-20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of</a:t>
            </a:r>
            <a:r>
              <a:rPr sz="1600" b="1" spc="-15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students</a:t>
            </a:r>
            <a:r>
              <a:rPr sz="1600" b="1" spc="-20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eligible</a:t>
            </a:r>
            <a:r>
              <a:rPr sz="1600" b="1" spc="-20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474746"/>
                </a:solidFill>
                <a:latin typeface="Malgun Gothic"/>
                <a:cs typeface="Malgun Gothic"/>
              </a:rPr>
              <a:t>for</a:t>
            </a:r>
            <a:r>
              <a:rPr sz="1600" b="1" spc="-20" dirty="0">
                <a:solidFill>
                  <a:srgbClr val="474746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474746"/>
                </a:solidFill>
                <a:latin typeface="Malgun Gothic"/>
                <a:cs typeface="Malgun Gothic"/>
              </a:rPr>
              <a:t>admissio </a:t>
            </a:r>
            <a:r>
              <a:rPr sz="1600" b="1" spc="-50" dirty="0">
                <a:solidFill>
                  <a:srgbClr val="474746"/>
                </a:solidFill>
                <a:latin typeface="Malgun Gothic"/>
                <a:cs typeface="Malgun Gothic"/>
              </a:rPr>
              <a:t>n</a:t>
            </a:r>
            <a:endParaRPr sz="160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622" y="2522220"/>
            <a:ext cx="5171343" cy="27716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14156" y="1294895"/>
            <a:ext cx="5396865" cy="4499610"/>
          </a:xfrm>
          <a:prstGeom prst="rect">
            <a:avLst/>
          </a:prstGeom>
          <a:ln w="12700">
            <a:solidFill>
              <a:srgbClr val="BFBFB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marL="1577340" marR="861060" indent="-708660">
              <a:lnSpc>
                <a:spcPts val="1900"/>
              </a:lnSpc>
              <a:spcBef>
                <a:spcPts val="5"/>
              </a:spcBef>
            </a:pPr>
            <a:r>
              <a:rPr sz="1600" b="1" spc="-10" dirty="0">
                <a:solidFill>
                  <a:srgbClr val="3A3838"/>
                </a:solidFill>
                <a:latin typeface="Malgun Gothic"/>
                <a:cs typeface="Malgun Gothic"/>
              </a:rPr>
              <a:t>Trends</a:t>
            </a:r>
            <a:r>
              <a:rPr sz="1600" b="1" spc="-4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3A3838"/>
                </a:solidFill>
                <a:latin typeface="Malgun Gothic"/>
                <a:cs typeface="Malgun Gothic"/>
              </a:rPr>
              <a:t>in</a:t>
            </a:r>
            <a:r>
              <a:rPr sz="1600" b="1" spc="-35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3A3838"/>
                </a:solidFill>
                <a:latin typeface="Malgun Gothic"/>
                <a:cs typeface="Malgun Gothic"/>
              </a:rPr>
              <a:t>integration</a:t>
            </a:r>
            <a:r>
              <a:rPr sz="1600" b="1" spc="-3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3A3838"/>
                </a:solidFill>
                <a:latin typeface="Malgun Gothic"/>
                <a:cs typeface="Malgun Gothic"/>
              </a:rPr>
              <a:t>and</a:t>
            </a:r>
            <a:r>
              <a:rPr sz="1600" b="1" spc="-4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600" b="1" dirty="0">
                <a:solidFill>
                  <a:srgbClr val="3A3838"/>
                </a:solidFill>
                <a:latin typeface="Malgun Gothic"/>
                <a:cs typeface="Malgun Gothic"/>
              </a:rPr>
              <a:t>abolition</a:t>
            </a:r>
            <a:r>
              <a:rPr sz="1600" b="1" spc="-3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600" b="1" spc="-25" dirty="0">
                <a:solidFill>
                  <a:srgbClr val="3A3838"/>
                </a:solidFill>
                <a:latin typeface="Malgun Gothic"/>
                <a:cs typeface="Malgun Gothic"/>
              </a:rPr>
              <a:t>of </a:t>
            </a:r>
            <a:r>
              <a:rPr sz="1600" b="1" dirty="0">
                <a:solidFill>
                  <a:srgbClr val="3A3838"/>
                </a:solidFill>
                <a:latin typeface="Malgun Gothic"/>
                <a:cs typeface="Malgun Gothic"/>
              </a:rPr>
              <a:t>university</a:t>
            </a:r>
            <a:r>
              <a:rPr sz="1600" b="1" spc="-4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600" b="1" spc="-10" dirty="0">
                <a:solidFill>
                  <a:srgbClr val="3A3838"/>
                </a:solidFill>
                <a:latin typeface="Malgun Gothic"/>
                <a:cs typeface="Malgun Gothic"/>
              </a:rPr>
              <a:t>departments</a:t>
            </a:r>
            <a:endParaRPr sz="16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210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300">
              <a:latin typeface="Malgun Gothic"/>
              <a:cs typeface="Malgun Gothic"/>
            </a:endParaRPr>
          </a:p>
          <a:p>
            <a:pPr marL="2141220">
              <a:lnSpc>
                <a:spcPct val="100000"/>
              </a:lnSpc>
            </a:pPr>
            <a:r>
              <a:rPr sz="1100" b="1" spc="65" dirty="0">
                <a:solidFill>
                  <a:srgbClr val="D9D9D9"/>
                </a:solidFill>
                <a:latin typeface="Calibri"/>
                <a:cs typeface="Calibri"/>
              </a:rPr>
              <a:t>https://dgmbc.com/article/of6_NJK7wRCf8MK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2">
            <a:extLst>
              <a:ext uri="{FF2B5EF4-FFF2-40B4-BE49-F238E27FC236}">
                <a16:creationId xmlns:a16="http://schemas.microsoft.com/office/drawing/2014/main" id="{8567B935-635E-6871-6C3E-527972DE4049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52D88AE8-B034-E8E4-DD25-7A5EC459E69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BF39DC-A94C-5EF1-214C-CDB3AB8B9E30}"/>
              </a:ext>
            </a:extLst>
          </p:cNvPr>
          <p:cNvSpPr txBox="1"/>
          <p:nvPr/>
        </p:nvSpPr>
        <p:spPr>
          <a:xfrm>
            <a:off x="2334392" y="5876998"/>
            <a:ext cx="7523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</a:rPr>
              <a:t>Git Repository : https://</a:t>
            </a:r>
            <a:r>
              <a:rPr lang="en-US" altLang="ko-KR" sz="1600" dirty="0" err="1">
                <a:solidFill>
                  <a:schemeClr val="accent4"/>
                </a:solidFill>
              </a:rPr>
              <a:t>github.com</a:t>
            </a:r>
            <a:r>
              <a:rPr lang="en-US" altLang="ko-KR" sz="1600" dirty="0">
                <a:solidFill>
                  <a:schemeClr val="accent4"/>
                </a:solidFill>
              </a:rPr>
              <a:t>/jeewonkimm2/</a:t>
            </a:r>
            <a:r>
              <a:rPr lang="en-US" altLang="ko-KR" sz="1600" dirty="0" err="1">
                <a:solidFill>
                  <a:schemeClr val="accent4"/>
                </a:solidFill>
              </a:rPr>
              <a:t>Business_Analytics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2380-1803-5E20-8350-04CF9B3ADAFD}"/>
              </a:ext>
            </a:extLst>
          </p:cNvPr>
          <p:cNvSpPr txBox="1"/>
          <p:nvPr/>
        </p:nvSpPr>
        <p:spPr>
          <a:xfrm>
            <a:off x="1676400" y="330200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11948-4615-2B56-A536-FCF8636F7C5A}"/>
              </a:ext>
            </a:extLst>
          </p:cNvPr>
          <p:cNvSpPr txBox="1"/>
          <p:nvPr/>
        </p:nvSpPr>
        <p:spPr>
          <a:xfrm>
            <a:off x="583709" y="34558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4"/>
                </a:solidFill>
              </a:rPr>
              <a:t>Github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ACDC4F-1D5C-C7F0-3C25-9C373F50A3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8" y="1099641"/>
            <a:ext cx="7772400" cy="43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9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5139" y="336803"/>
            <a:ext cx="4885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290" dirty="0">
                <a:solidFill>
                  <a:srgbClr val="3D3A35"/>
                </a:solidFill>
                <a:latin typeface="Calibri"/>
                <a:cs typeface="Calibri"/>
              </a:rPr>
              <a:t>Purpose</a:t>
            </a:r>
            <a:r>
              <a:rPr sz="4400" b="1" spc="-380" dirty="0">
                <a:solidFill>
                  <a:srgbClr val="3D3A35"/>
                </a:solidFill>
                <a:latin typeface="Calibri"/>
                <a:cs typeface="Calibri"/>
              </a:rPr>
              <a:t> </a:t>
            </a:r>
            <a:r>
              <a:rPr sz="4400" b="1" spc="185" dirty="0">
                <a:solidFill>
                  <a:srgbClr val="3D3A35"/>
                </a:solidFill>
                <a:latin typeface="Calibri"/>
                <a:cs typeface="Calibri"/>
              </a:rPr>
              <a:t>of</a:t>
            </a:r>
            <a:r>
              <a:rPr sz="4400" b="1" spc="-380" dirty="0">
                <a:solidFill>
                  <a:srgbClr val="3D3A35"/>
                </a:solidFill>
                <a:latin typeface="Calibri"/>
                <a:cs typeface="Calibri"/>
              </a:rPr>
              <a:t> </a:t>
            </a:r>
            <a:r>
              <a:rPr sz="4400" b="1" spc="114" dirty="0">
                <a:solidFill>
                  <a:srgbClr val="3D3A35"/>
                </a:solidFill>
                <a:latin typeface="Calibri"/>
                <a:cs typeface="Calibri"/>
              </a:rPr>
              <a:t>analysis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577" y="2222499"/>
            <a:ext cx="1133792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4000" spc="-90" dirty="0">
                <a:solidFill>
                  <a:srgbClr val="071D52"/>
                </a:solidFill>
                <a:latin typeface="Malgun Gothic"/>
                <a:cs typeface="Malgun Gothic"/>
              </a:rPr>
              <a:t>To</a:t>
            </a:r>
            <a:r>
              <a:rPr sz="4000" spc="-45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dirty="0">
                <a:solidFill>
                  <a:srgbClr val="071D52"/>
                </a:solidFill>
                <a:latin typeface="Malgun Gothic"/>
                <a:cs typeface="Malgun Gothic"/>
              </a:rPr>
              <a:t>predict</a:t>
            </a:r>
            <a:r>
              <a:rPr sz="4000" spc="-45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dirty="0">
                <a:solidFill>
                  <a:srgbClr val="071D52"/>
                </a:solidFill>
                <a:latin typeface="Malgun Gothic"/>
                <a:cs typeface="Malgun Gothic"/>
              </a:rPr>
              <a:t>departments</a:t>
            </a:r>
            <a:r>
              <a:rPr sz="4000" spc="-40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dirty="0">
                <a:solidFill>
                  <a:srgbClr val="071D52"/>
                </a:solidFill>
                <a:latin typeface="Malgun Gothic"/>
                <a:cs typeface="Malgun Gothic"/>
              </a:rPr>
              <a:t>or</a:t>
            </a:r>
            <a:r>
              <a:rPr sz="4000" spc="-50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dirty="0">
                <a:solidFill>
                  <a:srgbClr val="071D52"/>
                </a:solidFill>
                <a:latin typeface="Malgun Gothic"/>
                <a:cs typeface="Malgun Gothic"/>
              </a:rPr>
              <a:t>schools</a:t>
            </a:r>
            <a:r>
              <a:rPr sz="4000" spc="-35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dirty="0">
                <a:solidFill>
                  <a:srgbClr val="071D52"/>
                </a:solidFill>
                <a:latin typeface="Malgun Gothic"/>
                <a:cs typeface="Malgun Gothic"/>
              </a:rPr>
              <a:t>that</a:t>
            </a:r>
            <a:r>
              <a:rPr sz="4000" spc="-50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dirty="0">
                <a:solidFill>
                  <a:srgbClr val="071D52"/>
                </a:solidFill>
                <a:latin typeface="Malgun Gothic"/>
                <a:cs typeface="Malgun Gothic"/>
              </a:rPr>
              <a:t>might</a:t>
            </a:r>
            <a:r>
              <a:rPr sz="4000" spc="-50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spc="-25" dirty="0">
                <a:solidFill>
                  <a:srgbClr val="071D52"/>
                </a:solidFill>
                <a:latin typeface="Malgun Gothic"/>
                <a:cs typeface="Malgun Gothic"/>
              </a:rPr>
              <a:t>be </a:t>
            </a:r>
            <a:r>
              <a:rPr sz="4000" dirty="0">
                <a:solidFill>
                  <a:srgbClr val="071D52"/>
                </a:solidFill>
                <a:latin typeface="Malgun Gothic"/>
                <a:cs typeface="Malgun Gothic"/>
              </a:rPr>
              <a:t>integrated</a:t>
            </a:r>
            <a:r>
              <a:rPr sz="4000" spc="-30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dirty="0">
                <a:solidFill>
                  <a:srgbClr val="071D52"/>
                </a:solidFill>
                <a:latin typeface="Malgun Gothic"/>
                <a:cs typeface="Malgun Gothic"/>
              </a:rPr>
              <a:t>or</a:t>
            </a:r>
            <a:r>
              <a:rPr sz="4000" spc="-25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dirty="0">
                <a:solidFill>
                  <a:srgbClr val="071D52"/>
                </a:solidFill>
                <a:latin typeface="Malgun Gothic"/>
                <a:cs typeface="Malgun Gothic"/>
              </a:rPr>
              <a:t>abolished</a:t>
            </a:r>
            <a:r>
              <a:rPr sz="4000" spc="-10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dirty="0">
                <a:solidFill>
                  <a:srgbClr val="071D52"/>
                </a:solidFill>
                <a:latin typeface="Malgun Gothic"/>
                <a:cs typeface="Malgun Gothic"/>
              </a:rPr>
              <a:t>(by</a:t>
            </a:r>
            <a:r>
              <a:rPr sz="4000" spc="-15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dirty="0">
                <a:solidFill>
                  <a:srgbClr val="071D52"/>
                </a:solidFill>
                <a:latin typeface="Malgun Gothic"/>
                <a:cs typeface="Malgun Gothic"/>
              </a:rPr>
              <a:t>considering</a:t>
            </a:r>
            <a:r>
              <a:rPr sz="4000" spc="-20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spc="-10" dirty="0">
                <a:solidFill>
                  <a:srgbClr val="071D52"/>
                </a:solidFill>
                <a:latin typeface="Malgun Gothic"/>
                <a:cs typeface="Malgun Gothic"/>
              </a:rPr>
              <a:t>various </a:t>
            </a:r>
            <a:r>
              <a:rPr lang="en-US" sz="4000" spc="-10" dirty="0">
                <a:solidFill>
                  <a:srgbClr val="071D52"/>
                </a:solidFill>
                <a:latin typeface="Malgun Gothic"/>
                <a:cs typeface="Malgun Gothic"/>
              </a:rPr>
              <a:t> </a:t>
            </a:r>
            <a:r>
              <a:rPr sz="4000" spc="-10" dirty="0">
                <a:solidFill>
                  <a:srgbClr val="071D52"/>
                </a:solidFill>
                <a:latin typeface="Malgun Gothic"/>
                <a:cs typeface="Malgun Gothic"/>
              </a:rPr>
              <a:t>factors)</a:t>
            </a:r>
            <a:endParaRPr sz="40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8568" y="4767579"/>
            <a:ext cx="4337685" cy="131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85" dirty="0">
                <a:solidFill>
                  <a:srgbClr val="6C6969"/>
                </a:solidFill>
                <a:latin typeface="Malgun Gothic"/>
                <a:cs typeface="Malgun Gothic"/>
              </a:rPr>
              <a:t>1.</a:t>
            </a:r>
            <a:r>
              <a:rPr sz="2800" spc="-275" dirty="0">
                <a:solidFill>
                  <a:srgbClr val="6C6969"/>
                </a:solidFill>
                <a:latin typeface="Malgun Gothic"/>
                <a:cs typeface="Malgun Gothic"/>
              </a:rPr>
              <a:t> </a:t>
            </a:r>
            <a:r>
              <a:rPr sz="2800" spc="-110" dirty="0">
                <a:solidFill>
                  <a:srgbClr val="6C6969"/>
                </a:solidFill>
                <a:latin typeface="Malgun Gothic"/>
                <a:cs typeface="Malgun Gothic"/>
              </a:rPr>
              <a:t>For</a:t>
            </a:r>
            <a:r>
              <a:rPr sz="2800" spc="-280" dirty="0">
                <a:solidFill>
                  <a:srgbClr val="6C6969"/>
                </a:solidFill>
                <a:latin typeface="Malgun Gothic"/>
                <a:cs typeface="Malgun Gothic"/>
              </a:rPr>
              <a:t> </a:t>
            </a:r>
            <a:r>
              <a:rPr sz="2800" spc="-10" dirty="0">
                <a:solidFill>
                  <a:srgbClr val="6C6969"/>
                </a:solidFill>
                <a:latin typeface="Malgun Gothic"/>
                <a:cs typeface="Malgun Gothic"/>
              </a:rPr>
              <a:t>student</a:t>
            </a:r>
            <a:endParaRPr sz="2800">
              <a:latin typeface="Malgun Gothic"/>
              <a:cs typeface="Malgun Gothic"/>
            </a:endParaRPr>
          </a:p>
          <a:p>
            <a:pPr marL="102235" marR="5080">
              <a:lnSpc>
                <a:spcPts val="2110"/>
              </a:lnSpc>
              <a:spcBef>
                <a:spcPts val="2600"/>
              </a:spcBef>
            </a:pPr>
            <a:r>
              <a:rPr sz="1800" dirty="0">
                <a:solidFill>
                  <a:srgbClr val="3A3838"/>
                </a:solidFill>
                <a:latin typeface="Malgun Gothic"/>
                <a:cs typeface="Malgun Gothic"/>
              </a:rPr>
              <a:t>The</a:t>
            </a:r>
            <a:r>
              <a:rPr sz="1800" spc="-3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3A3838"/>
                </a:solidFill>
                <a:latin typeface="Malgun Gothic"/>
                <a:cs typeface="Malgun Gothic"/>
              </a:rPr>
              <a:t>predictions</a:t>
            </a:r>
            <a:r>
              <a:rPr sz="1800" spc="-35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3A3838"/>
                </a:solidFill>
                <a:latin typeface="Malgun Gothic"/>
                <a:cs typeface="Malgun Gothic"/>
              </a:rPr>
              <a:t>can</a:t>
            </a:r>
            <a:r>
              <a:rPr sz="1800" spc="-3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3A3838"/>
                </a:solidFill>
                <a:latin typeface="Malgun Gothic"/>
                <a:cs typeface="Malgun Gothic"/>
              </a:rPr>
              <a:t>be</a:t>
            </a:r>
            <a:r>
              <a:rPr sz="1800" spc="-3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3A3838"/>
                </a:solidFill>
                <a:latin typeface="Malgun Gothic"/>
                <a:cs typeface="Malgun Gothic"/>
              </a:rPr>
              <a:t>considered</a:t>
            </a:r>
            <a:r>
              <a:rPr sz="1800" spc="-25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800" spc="-20" dirty="0">
                <a:solidFill>
                  <a:srgbClr val="3A3838"/>
                </a:solidFill>
                <a:latin typeface="Malgun Gothic"/>
                <a:cs typeface="Malgun Gothic"/>
              </a:rPr>
              <a:t>when </a:t>
            </a:r>
            <a:r>
              <a:rPr sz="1800" dirty="0">
                <a:solidFill>
                  <a:srgbClr val="3A3838"/>
                </a:solidFill>
                <a:latin typeface="Malgun Gothic"/>
                <a:cs typeface="Malgun Gothic"/>
              </a:rPr>
              <a:t>selecting</a:t>
            </a:r>
            <a:r>
              <a:rPr sz="1800" spc="-2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3A3838"/>
                </a:solidFill>
                <a:latin typeface="Malgun Gothic"/>
                <a:cs typeface="Malgun Gothic"/>
              </a:rPr>
              <a:t>a</a:t>
            </a:r>
            <a:r>
              <a:rPr sz="1800" spc="-2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3A3838"/>
                </a:solidFill>
                <a:latin typeface="Malgun Gothic"/>
                <a:cs typeface="Malgun Gothic"/>
              </a:rPr>
              <a:t>university</a:t>
            </a:r>
            <a:r>
              <a:rPr sz="1800" spc="-1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3A3838"/>
                </a:solidFill>
                <a:latin typeface="Malgun Gothic"/>
                <a:cs typeface="Malgun Gothic"/>
              </a:rPr>
              <a:t>to</a:t>
            </a:r>
            <a:r>
              <a:rPr sz="1800" spc="-20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3A3838"/>
                </a:solidFill>
                <a:latin typeface="Malgun Gothic"/>
                <a:cs typeface="Malgun Gothic"/>
              </a:rPr>
              <a:t>go</a:t>
            </a:r>
            <a:r>
              <a:rPr sz="1800" spc="-15" dirty="0">
                <a:solidFill>
                  <a:srgbClr val="3A3838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3A3838"/>
                </a:solidFill>
                <a:latin typeface="Malgun Gothic"/>
                <a:cs typeface="Malgun Gothic"/>
              </a:rPr>
              <a:t>to.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0950" y="4743195"/>
            <a:ext cx="4623435" cy="1335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0"/>
              </a:spcBef>
            </a:pPr>
            <a:r>
              <a:rPr sz="2800" spc="-85" dirty="0">
                <a:solidFill>
                  <a:srgbClr val="6C6969"/>
                </a:solidFill>
                <a:latin typeface="Malgun Gothic"/>
                <a:cs typeface="Malgun Gothic"/>
              </a:rPr>
              <a:t>2.</a:t>
            </a:r>
            <a:r>
              <a:rPr sz="2800" spc="-275" dirty="0">
                <a:solidFill>
                  <a:srgbClr val="6C6969"/>
                </a:solidFill>
                <a:latin typeface="Malgun Gothic"/>
                <a:cs typeface="Malgun Gothic"/>
              </a:rPr>
              <a:t> </a:t>
            </a:r>
            <a:r>
              <a:rPr sz="2800" spc="-110" dirty="0">
                <a:solidFill>
                  <a:srgbClr val="6C6969"/>
                </a:solidFill>
                <a:latin typeface="Malgun Gothic"/>
                <a:cs typeface="Malgun Gothic"/>
              </a:rPr>
              <a:t>For</a:t>
            </a:r>
            <a:r>
              <a:rPr sz="2800" spc="-280" dirty="0">
                <a:solidFill>
                  <a:srgbClr val="6C6969"/>
                </a:solidFill>
                <a:latin typeface="Malgun Gothic"/>
                <a:cs typeface="Malgun Gothic"/>
              </a:rPr>
              <a:t> </a:t>
            </a:r>
            <a:r>
              <a:rPr sz="2800" spc="-50" dirty="0">
                <a:solidFill>
                  <a:srgbClr val="6C6969"/>
                </a:solidFill>
                <a:latin typeface="Malgun Gothic"/>
                <a:cs typeface="Malgun Gothic"/>
              </a:rPr>
              <a:t>University</a:t>
            </a:r>
            <a:endParaRPr sz="2800">
              <a:latin typeface="Malgun Gothic"/>
              <a:cs typeface="Malgun Gothic"/>
            </a:endParaRPr>
          </a:p>
          <a:p>
            <a:pPr marL="12700" marR="5080">
              <a:lnSpc>
                <a:spcPts val="2110"/>
              </a:lnSpc>
              <a:spcBef>
                <a:spcPts val="2790"/>
              </a:spcBef>
            </a:pPr>
            <a:r>
              <a:rPr sz="1800" dirty="0">
                <a:latin typeface="Malgun Gothic"/>
                <a:cs typeface="Malgun Gothic"/>
              </a:rPr>
              <a:t>With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the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predictions,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university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can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know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th </a:t>
            </a:r>
            <a:r>
              <a:rPr sz="1800" dirty="0">
                <a:latin typeface="Malgun Gothic"/>
                <a:cs typeface="Malgun Gothic"/>
              </a:rPr>
              <a:t>e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position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of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the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itself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and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prepare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for</a:t>
            </a:r>
            <a:r>
              <a:rPr sz="1800" spc="-25" dirty="0">
                <a:latin typeface="Malgun Gothic"/>
                <a:cs typeface="Malgun Gothic"/>
              </a:rPr>
              <a:t> it</a:t>
            </a:r>
            <a:r>
              <a:rPr sz="1800" spc="-25" dirty="0">
                <a:solidFill>
                  <a:srgbClr val="3A3838"/>
                </a:solidFill>
                <a:latin typeface="Malgun Gothic"/>
                <a:cs typeface="Malgun Gothic"/>
              </a:rPr>
              <a:t>.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69F9BE-0392-5D10-3413-FA9DA31BC6B6}"/>
              </a:ext>
            </a:extLst>
          </p:cNvPr>
          <p:cNvSpPr txBox="1"/>
          <p:nvPr/>
        </p:nvSpPr>
        <p:spPr>
          <a:xfrm>
            <a:off x="583709" y="1239340"/>
            <a:ext cx="3249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800" spc="-300" dirty="0">
                <a:solidFill>
                  <a:schemeClr val="accent4"/>
                </a:solidFill>
              </a:rPr>
              <a:t>Column explanation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87B8A-15B9-88C8-227A-E90D6AC3AF87}"/>
              </a:ext>
            </a:extLst>
          </p:cNvPr>
          <p:cNvSpPr txBox="1"/>
          <p:nvPr/>
        </p:nvSpPr>
        <p:spPr>
          <a:xfrm>
            <a:off x="869950" y="2735926"/>
            <a:ext cx="1090839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GB" altLang="en-US" sz="2000" dirty="0"/>
              <a:t>Year : Year information for each admission</a:t>
            </a:r>
          </a:p>
          <a:p>
            <a:pPr marL="457200" indent="-457200">
              <a:buAutoNum type="arabicPeriod"/>
            </a:pPr>
            <a:r>
              <a:rPr lang="en-GB" altLang="en-US" sz="2000" dirty="0"/>
              <a:t>Region : Region information for each school</a:t>
            </a:r>
          </a:p>
          <a:p>
            <a:pPr marL="457200" indent="-457200">
              <a:buFontTx/>
              <a:buAutoNum type="arabicPeriod"/>
            </a:pPr>
            <a:r>
              <a:rPr lang="en-GB" altLang="en-US" sz="2000" dirty="0"/>
              <a:t>Departmental Affiliation </a:t>
            </a:r>
            <a:r>
              <a:rPr lang="en-US" altLang="ko-KR" sz="2000" dirty="0"/>
              <a:t>(major series)</a:t>
            </a:r>
            <a:r>
              <a:rPr lang="en-GB" altLang="en-US" sz="2000" dirty="0"/>
              <a:t> : A major classification of departmental affiliations </a:t>
            </a:r>
          </a:p>
          <a:p>
            <a:pPr marL="457200" indent="-457200">
              <a:buFontTx/>
              <a:buAutoNum type="arabicPeriod"/>
            </a:pPr>
            <a:r>
              <a:rPr lang="en-GB" altLang="en-US" sz="2000" dirty="0"/>
              <a:t>Departmental Affiliation </a:t>
            </a:r>
            <a:r>
              <a:rPr lang="en-US" altLang="ko-KR" sz="2000" dirty="0"/>
              <a:t>(</a:t>
            </a:r>
            <a:r>
              <a:rPr lang="en-GB" altLang="en-US" sz="2000" dirty="0"/>
              <a:t>middle series)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GB" altLang="en-US" sz="2000" dirty="0"/>
              <a:t>A middle classification of departmental affiliations </a:t>
            </a:r>
          </a:p>
          <a:p>
            <a:pPr marL="457200" indent="-457200">
              <a:buFontTx/>
              <a:buAutoNum type="arabicPeriod"/>
            </a:pPr>
            <a:r>
              <a:rPr lang="en-GB" altLang="en-US" sz="2000" dirty="0"/>
              <a:t>The number to be admitted : </a:t>
            </a:r>
            <a:r>
              <a:rPr lang="en-US" altLang="ko-KR" sz="2000" dirty="0"/>
              <a:t>Information</a:t>
            </a:r>
            <a:r>
              <a:rPr lang="en-GB" altLang="ko-KR" sz="2000" dirty="0"/>
              <a:t> </a:t>
            </a:r>
            <a:r>
              <a:rPr lang="en-US" altLang="ko-KR" sz="2000" dirty="0"/>
              <a:t>on students admitted by departments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Candidate : The number of candidates</a:t>
            </a:r>
          </a:p>
          <a:p>
            <a:pPr marL="457200" indent="-457200">
              <a:buAutoNum type="arabicPeriod"/>
            </a:pPr>
            <a:r>
              <a:rPr lang="en-US" altLang="en-US" sz="2000" dirty="0"/>
              <a:t>Government financial support</a:t>
            </a:r>
          </a:p>
          <a:p>
            <a:r>
              <a:rPr lang="en-US" altLang="en-US" sz="2000" dirty="0"/>
              <a:t>	- 1 : Existence of government financial support</a:t>
            </a:r>
          </a:p>
          <a:p>
            <a:r>
              <a:rPr lang="en-US" altLang="en-US" sz="2000" dirty="0"/>
              <a:t>	- 0 : No existence of government financial support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4416FC-D89F-E878-818A-0909AA6C4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0" b="88430"/>
          <a:stretch/>
        </p:blipFill>
        <p:spPr>
          <a:xfrm>
            <a:off x="1220680" y="2025373"/>
            <a:ext cx="9750639" cy="5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69F9BE-0392-5D10-3413-FA9DA31BC6B6}"/>
              </a:ext>
            </a:extLst>
          </p:cNvPr>
          <p:cNvSpPr txBox="1"/>
          <p:nvPr/>
        </p:nvSpPr>
        <p:spPr>
          <a:xfrm>
            <a:off x="583709" y="1239340"/>
            <a:ext cx="3249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800" spc="-300" dirty="0">
                <a:solidFill>
                  <a:schemeClr val="accent4"/>
                </a:solidFill>
              </a:rPr>
              <a:t>Column explanation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87B8A-15B9-88C8-227A-E90D6AC3AF87}"/>
              </a:ext>
            </a:extLst>
          </p:cNvPr>
          <p:cNvSpPr txBox="1"/>
          <p:nvPr/>
        </p:nvSpPr>
        <p:spPr>
          <a:xfrm>
            <a:off x="869950" y="3159370"/>
            <a:ext cx="110055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altLang="en-US" sz="2000" dirty="0"/>
              <a:t>Awareness : Information on awareness of </a:t>
            </a:r>
            <a:r>
              <a:rPr lang="en-GB" altLang="en-US" sz="2000" dirty="0"/>
              <a:t>departmental affiliations to </a:t>
            </a:r>
            <a:r>
              <a:rPr lang="en-US" altLang="en-US" sz="2000" dirty="0"/>
              <a:t>students by each year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en-US" sz="2000" dirty="0"/>
              <a:t>School &amp; Department : Information merged on school and each department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en-US" sz="2000" dirty="0"/>
              <a:t>Competition rate : Information derived from dividing the number of applicants by the number </a:t>
            </a:r>
            <a:r>
              <a:rPr lang="en-GB" altLang="en-US" sz="2000" dirty="0"/>
              <a:t>to be admitted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GB" altLang="en-US" sz="2000" dirty="0"/>
              <a:t>Total fertility rate : Information on fertility rate by each region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GB" altLang="en-US" sz="2000" dirty="0"/>
              <a:t>Net mover : Information on net mover by each region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GB" altLang="en-US" sz="2000" dirty="0"/>
              <a:t>Immigration : Information on the number of immigration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GB" altLang="en-US" sz="2000" dirty="0" err="1"/>
              <a:t>Schoolage</a:t>
            </a:r>
            <a:r>
              <a:rPr lang="en-GB" altLang="en-US" sz="2000" dirty="0"/>
              <a:t> : </a:t>
            </a:r>
            <a:r>
              <a:rPr lang="en-US" altLang="en-US" sz="2000" dirty="0"/>
              <a:t>Information on </a:t>
            </a:r>
            <a:r>
              <a:rPr lang="en-US" altLang="en-US" sz="2000" dirty="0" err="1"/>
              <a:t>schoolage</a:t>
            </a:r>
            <a:r>
              <a:rPr lang="en-US" altLang="en-US" sz="2000" dirty="0"/>
              <a:t> population by each year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E46657-FA44-3999-8041-219DD464B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0" b="88430"/>
          <a:stretch/>
        </p:blipFill>
        <p:spPr>
          <a:xfrm>
            <a:off x="1220680" y="2025373"/>
            <a:ext cx="9750639" cy="5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3717784" y="5769061"/>
            <a:ext cx="5057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Add  '</a:t>
            </a:r>
            <a:r>
              <a:rPr lang="en-US" altLang="en-US" sz="2800" dirty="0"/>
              <a:t> </a:t>
            </a:r>
            <a:r>
              <a:rPr lang="ko-KR" altLang="en-US" sz="2800" spc="-300" dirty="0" err="1">
                <a:solidFill>
                  <a:schemeClr val="accent4"/>
                </a:solidFill>
              </a:rPr>
              <a:t>중계열</a:t>
            </a:r>
            <a:r>
              <a:rPr lang="en-US" altLang="ko-KR" sz="2800" spc="-300" dirty="0">
                <a:solidFill>
                  <a:schemeClr val="accent4"/>
                </a:solidFill>
              </a:rPr>
              <a:t> '</a:t>
            </a:r>
            <a:r>
              <a:rPr lang="en-US" altLang="en-US" sz="2800" dirty="0"/>
              <a:t> 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features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in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dataset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3D969C-501D-A024-31C2-354A1E1B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61" y="1099641"/>
            <a:ext cx="9747677" cy="45223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1D8989-0844-148F-EDBC-EE0024A78962}"/>
              </a:ext>
            </a:extLst>
          </p:cNvPr>
          <p:cNvSpPr/>
          <p:nvPr/>
        </p:nvSpPr>
        <p:spPr>
          <a:xfrm>
            <a:off x="2286000" y="1099641"/>
            <a:ext cx="825647" cy="452239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794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EEA147-57A1-CEE9-D63F-C1BAA7E4F615}"/>
              </a:ext>
            </a:extLst>
          </p:cNvPr>
          <p:cNvSpPr txBox="1"/>
          <p:nvPr/>
        </p:nvSpPr>
        <p:spPr>
          <a:xfrm>
            <a:off x="3383557" y="5758359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4"/>
                </a:solidFill>
              </a:rPr>
              <a:t>Add  '</a:t>
            </a:r>
            <a:r>
              <a:rPr lang="en-US" altLang="en-US" sz="2800" dirty="0"/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awareness '</a:t>
            </a:r>
            <a:r>
              <a:rPr lang="en-US" altLang="en-US" sz="2800" dirty="0"/>
              <a:t> 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features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in</a:t>
            </a:r>
            <a:r>
              <a:rPr lang="ko-KR" altLang="en-US" sz="2800" spc="-300" dirty="0">
                <a:solidFill>
                  <a:schemeClr val="accent4"/>
                </a:solidFill>
              </a:rPr>
              <a:t> </a:t>
            </a:r>
            <a:r>
              <a:rPr lang="en-US" altLang="ko-KR" sz="2800" spc="-300" dirty="0">
                <a:solidFill>
                  <a:schemeClr val="accent4"/>
                </a:solidFill>
              </a:rPr>
              <a:t>dataset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3D969C-501D-A024-31C2-354A1E1B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61" y="1099641"/>
            <a:ext cx="9747677" cy="45223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1D8989-0844-148F-EDBC-EE0024A78962}"/>
              </a:ext>
            </a:extLst>
          </p:cNvPr>
          <p:cNvSpPr/>
          <p:nvPr/>
        </p:nvSpPr>
        <p:spPr>
          <a:xfrm>
            <a:off x="4947140" y="1099640"/>
            <a:ext cx="445476" cy="452239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254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1067</Words>
  <Application>Microsoft Macintosh PowerPoint</Application>
  <PresentationFormat>Widescreen</PresentationFormat>
  <Paragraphs>267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Malgun Gothic</vt:lpstr>
      <vt:lpstr>NanumSquareRoundOTF Regular</vt:lpstr>
      <vt:lpstr>noto</vt:lpstr>
      <vt:lpstr>Pretendard</vt:lpstr>
      <vt:lpstr>Arial</vt:lpstr>
      <vt:lpstr>Calibri</vt:lpstr>
      <vt:lpstr>Montserrat Black</vt:lpstr>
      <vt:lpstr>Montserrat SemiBold</vt:lpstr>
      <vt:lpstr>Times New Roman</vt:lpstr>
      <vt:lpstr>Office 테마</vt:lpstr>
      <vt:lpstr>PowerPoint Presentation</vt:lpstr>
      <vt:lpstr>PowerPoint Presentation</vt:lpstr>
      <vt:lpstr>Problem definition</vt:lpstr>
      <vt:lpstr>Problem definition</vt:lpstr>
      <vt:lpstr>Purpose of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지원 김</cp:lastModifiedBy>
  <cp:revision>68</cp:revision>
  <dcterms:created xsi:type="dcterms:W3CDTF">2021-10-22T06:13:27Z</dcterms:created>
  <dcterms:modified xsi:type="dcterms:W3CDTF">2022-12-04T11:15:41Z</dcterms:modified>
</cp:coreProperties>
</file>